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257" r:id="rId3"/>
    <p:sldId id="399" r:id="rId4"/>
    <p:sldId id="400" r:id="rId5"/>
    <p:sldId id="401" r:id="rId6"/>
    <p:sldId id="402" r:id="rId7"/>
    <p:sldId id="403" r:id="rId8"/>
    <p:sldId id="404" r:id="rId9"/>
    <p:sldId id="405" r:id="rId10"/>
    <p:sldId id="406" r:id="rId11"/>
    <p:sldId id="407" r:id="rId12"/>
    <p:sldId id="408" r:id="rId13"/>
    <p:sldId id="409" r:id="rId14"/>
    <p:sldId id="410" r:id="rId15"/>
    <p:sldId id="411" r:id="rId16"/>
    <p:sldId id="480" r:id="rId17"/>
    <p:sldId id="481" r:id="rId18"/>
    <p:sldId id="477" r:id="rId19"/>
    <p:sldId id="413" r:id="rId20"/>
    <p:sldId id="414" r:id="rId21"/>
    <p:sldId id="415" r:id="rId22"/>
    <p:sldId id="416" r:id="rId23"/>
    <p:sldId id="418" r:id="rId24"/>
    <p:sldId id="478" r:id="rId25"/>
    <p:sldId id="421" r:id="rId26"/>
    <p:sldId id="422" r:id="rId27"/>
    <p:sldId id="479" r:id="rId28"/>
    <p:sldId id="424" r:id="rId29"/>
    <p:sldId id="423" r:id="rId30"/>
    <p:sldId id="425" r:id="rId31"/>
    <p:sldId id="426" r:id="rId32"/>
    <p:sldId id="427" r:id="rId33"/>
    <p:sldId id="428" r:id="rId34"/>
    <p:sldId id="429" r:id="rId35"/>
    <p:sldId id="430" r:id="rId36"/>
    <p:sldId id="431" r:id="rId37"/>
    <p:sldId id="432" r:id="rId38"/>
    <p:sldId id="433" r:id="rId39"/>
    <p:sldId id="434" r:id="rId40"/>
    <p:sldId id="435" r:id="rId41"/>
    <p:sldId id="436" r:id="rId42"/>
    <p:sldId id="437" r:id="rId43"/>
    <p:sldId id="438" r:id="rId44"/>
    <p:sldId id="453" r:id="rId45"/>
    <p:sldId id="440" r:id="rId46"/>
    <p:sldId id="441" r:id="rId47"/>
    <p:sldId id="442" r:id="rId48"/>
    <p:sldId id="341" r:id="rId49"/>
    <p:sldId id="357" r:id="rId50"/>
    <p:sldId id="444" r:id="rId51"/>
    <p:sldId id="445" r:id="rId52"/>
    <p:sldId id="446" r:id="rId53"/>
    <p:sldId id="447" r:id="rId54"/>
    <p:sldId id="449" r:id="rId55"/>
    <p:sldId id="448" r:id="rId56"/>
    <p:sldId id="485" r:id="rId57"/>
    <p:sldId id="482" r:id="rId58"/>
    <p:sldId id="483" r:id="rId59"/>
    <p:sldId id="484" r:id="rId60"/>
    <p:sldId id="450" r:id="rId61"/>
    <p:sldId id="451" r:id="rId62"/>
    <p:sldId id="454" r:id="rId63"/>
    <p:sldId id="386" r:id="rId64"/>
    <p:sldId id="373" r:id="rId65"/>
    <p:sldId id="365" r:id="rId66"/>
    <p:sldId id="364" r:id="rId67"/>
    <p:sldId id="360" r:id="rId68"/>
    <p:sldId id="382" r:id="rId69"/>
    <p:sldId id="369" r:id="rId70"/>
    <p:sldId id="374" r:id="rId71"/>
    <p:sldId id="375" r:id="rId72"/>
    <p:sldId id="376" r:id="rId73"/>
    <p:sldId id="377" r:id="rId74"/>
    <p:sldId id="362" r:id="rId75"/>
    <p:sldId id="380" r:id="rId76"/>
    <p:sldId id="383" r:id="rId77"/>
    <p:sldId id="379" r:id="rId78"/>
    <p:sldId id="378" r:id="rId79"/>
    <p:sldId id="381" r:id="rId80"/>
    <p:sldId id="385" r:id="rId81"/>
    <p:sldId id="330" r:id="rId82"/>
    <p:sldId id="258" r:id="rId83"/>
    <p:sldId id="264" r:id="rId84"/>
    <p:sldId id="265" r:id="rId85"/>
    <p:sldId id="266" r:id="rId86"/>
    <p:sldId id="392" r:id="rId87"/>
    <p:sldId id="390" r:id="rId88"/>
    <p:sldId id="267" r:id="rId89"/>
    <p:sldId id="384" r:id="rId90"/>
    <p:sldId id="391" r:id="rId91"/>
    <p:sldId id="268" r:id="rId92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C4"/>
    <a:srgbClr val="EDA349"/>
    <a:srgbClr val="FFDDAB"/>
    <a:srgbClr val="FEE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ED2186A-FEB0-44EE-8B6D-572F78C35B8A}" type="datetimeFigureOut">
              <a:rPr lang="it-IT"/>
              <a:pPr>
                <a:defRPr/>
              </a:pPr>
              <a:t>10/03/2021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63FD228-DF46-418A-BE07-3E76394BBE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6731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 dirty="0" smtClean="0"/>
              <a:t>Presentazione a cura di Claudio Gobbetti</a:t>
            </a:r>
          </a:p>
        </p:txBody>
      </p:sp>
      <p:sp>
        <p:nvSpPr>
          <p:cNvPr id="41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1DA977-611B-483A-A0E2-1F7F4ADA51DE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227427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 dirty="0" smtClean="0"/>
              <a:t>La </a:t>
            </a:r>
            <a:r>
              <a:rPr lang="it-IT" sz="3600" b="1" dirty="0" err="1" smtClean="0"/>
              <a:t>Késh</a:t>
            </a:r>
            <a:r>
              <a:rPr lang="it-IT" sz="3600" b="1" dirty="0" smtClean="0"/>
              <a:t>,</a:t>
            </a:r>
            <a:r>
              <a:rPr lang="it-IT" sz="3600" dirty="0" smtClean="0"/>
              <a:t> la barba e i capelli mai tagliati, questi ultimi raccolti nel </a:t>
            </a:r>
            <a:r>
              <a:rPr lang="it-IT" sz="3600" b="1" u="sng" dirty="0" smtClean="0"/>
              <a:t>turbante</a:t>
            </a:r>
            <a:r>
              <a:rPr lang="it-IT" sz="3600" dirty="0" smtClean="0"/>
              <a:t>;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4401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Guru </a:t>
            </a:r>
            <a:r>
              <a:rPr lang="it-IT" dirty="0" err="1" smtClean="0"/>
              <a:t>Nanak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8892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Guru </a:t>
            </a:r>
            <a:r>
              <a:rPr lang="it-IT" dirty="0" err="1" smtClean="0"/>
              <a:t>Nanak</a:t>
            </a:r>
            <a:r>
              <a:rPr lang="it-IT" dirty="0" smtClean="0"/>
              <a:t> nei suoi lunghi</a:t>
            </a:r>
            <a:r>
              <a:rPr lang="it-IT" baseline="0" dirty="0" smtClean="0"/>
              <a:t> viaggi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489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Guru </a:t>
            </a:r>
            <a:r>
              <a:rPr lang="it-IT" dirty="0" err="1" smtClean="0"/>
              <a:t>Nanak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1231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Dichiarazione di devozione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5111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copricapo a forma di corona (</a:t>
            </a:r>
            <a:r>
              <a:rPr lang="it-IT" dirty="0" err="1" smtClean="0"/>
              <a:t>Mukat</a:t>
            </a:r>
            <a:r>
              <a:rPr lang="it-IT" dirty="0" smtClean="0"/>
              <a:t>) e l’aureola rappresentano la santità di </a:t>
            </a:r>
            <a:r>
              <a:rPr lang="it-IT" dirty="0" err="1" smtClean="0"/>
              <a:t>nanak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453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libro Sacro  «</a:t>
            </a:r>
            <a:r>
              <a:rPr lang="it-IT" dirty="0" err="1" smtClean="0"/>
              <a:t>Granth</a:t>
            </a:r>
            <a:r>
              <a:rPr lang="it-IT" dirty="0" smtClean="0"/>
              <a:t>»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654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Peli di coda di bue tibetano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649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gurdwaragurdwara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279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Tempio Sikh Mumbai  foto di C. Gobbetti 2011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3162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 smtClean="0"/>
              <a:t>STORIA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mtClean="0"/>
              <a:t> Il sikhismo è un religione che conta un numero modesto di seguaci, stimato intorno ai 18 milioni.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mtClean="0"/>
              <a:t>Tuttavia ha un ruolo importante in India per l’attivismo politico, economico e militare dei suoi seguaci: ad esempio l’attuale primo ministro indiano Manmohan Singh è un sikh  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mtClean="0"/>
              <a:t>I sikh si riconoscono immediatamente alla vista perché non si tagliano mai barba e capelli, raccolti ordinatamente in un turbante e anche dal nome perché ad esso aggiungono sempre il temine singh (leone) per gli uomini e Kaur (leonessa) per le donne.  </a:t>
            </a:r>
          </a:p>
        </p:txBody>
      </p:sp>
      <p:sp>
        <p:nvSpPr>
          <p:cNvPr id="61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98A99D-54AB-4703-8AAA-A61A4F4D2741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79982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Stanza dove il testo sacro viene depositato alla sera e ripreso al mattino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3247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corridoio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8760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Estate 2015</a:t>
            </a:r>
          </a:p>
          <a:p>
            <a:r>
              <a:rPr lang="it-IT" dirty="0" smtClean="0"/>
              <a:t>Stefano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Lusuardi</a:t>
            </a:r>
            <a:r>
              <a:rPr lang="it-IT" baseline="0" dirty="0" smtClean="0"/>
              <a:t> e Claudio Gobbetti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610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84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A8954D-9724-467C-AD69-43DFC5A6B71F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356202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L’unione matrimoniale nella religione Sikh è un unione sacra e non un contratto sociale. Il matrimonio di una coppia Sikh viene festeggiato facendo quattro giri intorno al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Shri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Guru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Granth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Sahib</a:t>
            </a:r>
            <a:r>
              <a:rPr lang="it-IT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Ogni volta un ‘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Shabad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– ‘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Epithalamium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[inno, N. d. T.], che è una parte del rito matrimoniale, viene recitato da un sacerdote sikh, che officia la cerimonia matrimoniale. Il sacerdote dice alla coppia di costruire i loro rapporti coniugali seguendo il modello descritto in questi quattro ‘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Shabads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(inni).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stessa cerimonia viene praticata nel caso di un secondo matrimonio di una vedova o di un vedovo.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9821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 dirty="0" smtClean="0"/>
              <a:t>INDIA</a:t>
            </a:r>
          </a:p>
        </p:txBody>
      </p:sp>
      <p:sp>
        <p:nvSpPr>
          <p:cNvPr id="81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BC68D8-4214-4ACC-823F-0DB95195FD0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360822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(Capitale del Punjab)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79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 smtClean="0"/>
              <a:t>Tempio Sikh a Novellara</a:t>
            </a:r>
          </a:p>
        </p:txBody>
      </p:sp>
      <p:sp>
        <p:nvSpPr>
          <p:cNvPr id="102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C9570F-3436-4D0D-BBFD-5AB81E68396D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63769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 smtClean="0"/>
              <a:t>Tempio Sikh a Pessina Cremonese</a:t>
            </a:r>
          </a:p>
        </p:txBody>
      </p:sp>
      <p:sp>
        <p:nvSpPr>
          <p:cNvPr id="81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BC68D8-4214-4ACC-823F-0DB95195FD0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4293955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mtClean="0"/>
              <a:t>La Khanda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794568-4959-4E4A-82BA-65AA25D693C2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136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mtClean="0"/>
              <a:t>La Khanda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794568-4959-4E4A-82BA-65AA25D693C2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528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Sikh portano come segno di appartenenza con la Comunità, il caratteristico turbante e le “Cinque K”, cioè: 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(barba e capelli mai tagliati, questi ultimi raccolti nel turbante); </a:t>
            </a:r>
            <a:b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Kanghâ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(pettine in legno); </a:t>
            </a:r>
            <a:b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Kirpân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(un piccolo pugnale che i Sikh annodano fra i capelli); </a:t>
            </a:r>
            <a:b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Karâ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(un braccialetto di ferro); </a:t>
            </a:r>
            <a:b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5)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Kaccha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(pantaloni corti alle ginocchia).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3FD228-DF46-418A-BE07-3E76394BBE06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6143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93C26-825A-4949-B9F3-ABBBE1A44974}" type="datetimeFigureOut">
              <a:rPr lang="it-IT"/>
              <a:pPr>
                <a:defRPr/>
              </a:pPr>
              <a:t>10/03/2021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3E68C-DCD2-4187-B02B-E0C4E1B30E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04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AFBA5-0A59-4604-A08B-FB12F5F53C06}" type="datetimeFigureOut">
              <a:rPr lang="it-IT"/>
              <a:pPr>
                <a:defRPr/>
              </a:pPr>
              <a:t>10/03/2021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56366-A9C2-49BA-A017-6C9ED0D4ED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5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87B9C-BB6E-410D-93C1-A32073E7A7C2}" type="datetimeFigureOut">
              <a:rPr lang="it-IT"/>
              <a:pPr>
                <a:defRPr/>
              </a:pPr>
              <a:t>10/03/2021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FB3E6-E0B9-48D1-8B03-667DB3EC42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83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A7084-C8AA-40FE-9EE3-D942A0B687AC}" type="datetimeFigureOut">
              <a:rPr lang="it-IT"/>
              <a:pPr>
                <a:defRPr/>
              </a:pPr>
              <a:t>10/03/2021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F1297-D148-457F-A16D-5F36278BF2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66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C7199-3E20-459B-B623-A4C0D2B0EFD9}" type="datetimeFigureOut">
              <a:rPr lang="it-IT"/>
              <a:pPr>
                <a:defRPr/>
              </a:pPr>
              <a:t>10/03/2021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2F91E-F5A1-4A54-B8C9-F1AECE0E69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01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D93F1-6B29-471D-904F-D1D241ABD656}" type="datetimeFigureOut">
              <a:rPr lang="it-IT"/>
              <a:pPr>
                <a:defRPr/>
              </a:pPr>
              <a:t>10/03/2021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1B6EB-CFE5-45A3-9440-F0DDF0765E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74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41E97-C160-496B-92F3-C63B5FF401D7}" type="datetimeFigureOut">
              <a:rPr lang="it-IT"/>
              <a:pPr>
                <a:defRPr/>
              </a:pPr>
              <a:t>10/03/2021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373E5-4707-4984-AD02-BACFC85E1A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D858F-2C4B-471B-8992-83726E0A7831}" type="datetimeFigureOut">
              <a:rPr lang="it-IT"/>
              <a:pPr>
                <a:defRPr/>
              </a:pPr>
              <a:t>10/03/2021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A6B61-CAE7-4AEE-8FED-9A2569ADFF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3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31C22-079C-4ED2-8017-658AAF2A9222}" type="datetimeFigureOut">
              <a:rPr lang="it-IT"/>
              <a:pPr>
                <a:defRPr/>
              </a:pPr>
              <a:t>10/03/2021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6D38F-83CC-4673-9FE0-9513A91E3D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1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1B70-2F55-4422-8D02-491C4E5810EB}" type="datetimeFigureOut">
              <a:rPr lang="it-IT"/>
              <a:pPr>
                <a:defRPr/>
              </a:pPr>
              <a:t>10/03/2021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885E1-3DCF-4432-9BC8-578A4F0EE7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23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0A4E4-375B-496D-B2F2-7392C0A9D23E}" type="datetimeFigureOut">
              <a:rPr lang="it-IT"/>
              <a:pPr>
                <a:defRPr/>
              </a:pPr>
              <a:t>10/03/2021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958C8-1482-4D2F-A779-5956CE0C6C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38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6A9298-03D8-4C02-996A-69E365EF08D8}" type="datetimeFigureOut">
              <a:rPr lang="it-IT"/>
              <a:pPr>
                <a:defRPr/>
              </a:pPr>
              <a:t>10/03/2021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BD226C-3A41-4BDD-A6D6-24B1A8990D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P-IvI692J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B5D2EC"/>
            </a:gs>
            <a:gs pos="13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 noGrp="1"/>
          </p:cNvSpPr>
          <p:nvPr>
            <p:ph type="ctrTitle"/>
          </p:nvPr>
        </p:nvSpPr>
        <p:spPr>
          <a:xfrm>
            <a:off x="2424113" y="2476500"/>
            <a:ext cx="7343775" cy="1905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sz="9600" b="1" smtClean="0">
                <a:latin typeface="Arial" panose="020B0604020202020204" pitchFamily="34" charset="0"/>
                <a:cs typeface="Arial" panose="020B0604020202020204" pitchFamily="34" charset="0"/>
              </a:rPr>
              <a:t>Il Sikhismo</a:t>
            </a:r>
          </a:p>
        </p:txBody>
      </p:sp>
      <p:sp>
        <p:nvSpPr>
          <p:cNvPr id="3075" name="Rettangolo 3"/>
          <p:cNvSpPr>
            <a:spLocks noChangeArrowheads="1"/>
          </p:cNvSpPr>
          <p:nvPr/>
        </p:nvSpPr>
        <p:spPr bwMode="auto">
          <a:xfrm>
            <a:off x="885825" y="5842000"/>
            <a:ext cx="235032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200" b="1" dirty="0" smtClean="0"/>
              <a:t>1 luglio 2016</a:t>
            </a:r>
            <a:endParaRPr lang="it-IT" altLang="it-IT" sz="3200" b="1" dirty="0"/>
          </a:p>
        </p:txBody>
      </p:sp>
      <p:sp>
        <p:nvSpPr>
          <p:cNvPr id="2" name="Rettangolo 1"/>
          <p:cNvSpPr/>
          <p:nvPr/>
        </p:nvSpPr>
        <p:spPr>
          <a:xfrm>
            <a:off x="3412092" y="3930134"/>
            <a:ext cx="5367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2400" b="1" dirty="0"/>
              <a:t>Presentazione a cura di Claudio Gobbetti</a:t>
            </a:r>
          </a:p>
        </p:txBody>
      </p:sp>
      <p:sp>
        <p:nvSpPr>
          <p:cNvPr id="5" name="Rettangolo 4"/>
          <p:cNvSpPr/>
          <p:nvPr/>
        </p:nvSpPr>
        <p:spPr>
          <a:xfrm>
            <a:off x="3149600" y="4834750"/>
            <a:ext cx="6096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Video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presentazione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link 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www.youtube.com/watch?v=7P-IvI692JA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8" y="2469511"/>
            <a:ext cx="5145247" cy="30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ttangolo 3"/>
          <p:cNvSpPr>
            <a:spLocks noChangeArrowheads="1"/>
          </p:cNvSpPr>
          <p:nvPr/>
        </p:nvSpPr>
        <p:spPr bwMode="auto">
          <a:xfrm>
            <a:off x="445404" y="665893"/>
            <a:ext cx="3873368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 b="1" dirty="0"/>
              <a:t>Tempio Sikh a </a:t>
            </a:r>
            <a:endParaRPr lang="it-IT" altLang="it-IT" sz="3600" b="1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600" b="1" dirty="0" err="1" smtClean="0"/>
              <a:t>Pessina</a:t>
            </a:r>
            <a:r>
              <a:rPr lang="it-IT" altLang="it-IT" sz="3600" b="1" dirty="0" smtClean="0"/>
              <a:t> </a:t>
            </a:r>
            <a:r>
              <a:rPr lang="it-IT" altLang="it-IT" sz="3600" b="1" dirty="0"/>
              <a:t>Cremonese</a:t>
            </a:r>
          </a:p>
        </p:txBody>
      </p:sp>
      <p:pic>
        <p:nvPicPr>
          <p:cNvPr id="7173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9" r="22717"/>
          <a:stretch>
            <a:fillRect/>
          </a:stretch>
        </p:blipFill>
        <p:spPr bwMode="auto">
          <a:xfrm>
            <a:off x="5936676" y="18000"/>
            <a:ext cx="6239435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94995" y="5926827"/>
            <a:ext cx="5724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Il </a:t>
            </a:r>
            <a:r>
              <a:rPr lang="it-IT" sz="3200" dirty="0" err="1" smtClean="0">
                <a:solidFill>
                  <a:schemeClr val="bg1"/>
                </a:solidFill>
              </a:rPr>
              <a:t>Gurdwara</a:t>
            </a:r>
            <a:r>
              <a:rPr lang="it-IT" sz="3200" dirty="0" smtClean="0">
                <a:solidFill>
                  <a:schemeClr val="bg1"/>
                </a:solidFill>
              </a:rPr>
              <a:t> a Pessina Cremonese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EDA349"/>
            </a:gs>
            <a:gs pos="51000">
              <a:schemeClr val="accent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7876" y="315547"/>
            <a:ext cx="3116249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tangolo 22"/>
          <p:cNvSpPr/>
          <p:nvPr/>
        </p:nvSpPr>
        <p:spPr>
          <a:xfrm>
            <a:off x="3047999" y="4168341"/>
            <a:ext cx="6096000" cy="16858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Khanda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è il simbolo della comunità </a:t>
            </a:r>
            <a:endParaRPr lang="it-IT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Sikh 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chiamata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Khalsa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Onda 2 1"/>
          <p:cNvSpPr/>
          <p:nvPr/>
        </p:nvSpPr>
        <p:spPr>
          <a:xfrm>
            <a:off x="2731476" y="67452"/>
            <a:ext cx="5685693" cy="3563815"/>
          </a:xfrm>
          <a:prstGeom prst="doubleWav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1 4"/>
          <p:cNvCxnSpPr/>
          <p:nvPr/>
        </p:nvCxnSpPr>
        <p:spPr>
          <a:xfrm flipH="1">
            <a:off x="2708031" y="315547"/>
            <a:ext cx="58615" cy="654245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63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EDA349"/>
            </a:gs>
            <a:gs pos="51000">
              <a:schemeClr val="accent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7876" y="315547"/>
            <a:ext cx="3116249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stro 1 5"/>
          <p:cNvSpPr/>
          <p:nvPr/>
        </p:nvSpPr>
        <p:spPr>
          <a:xfrm>
            <a:off x="1680048" y="3950577"/>
            <a:ext cx="8831903" cy="2814881"/>
          </a:xfrm>
          <a:prstGeom prst="ribbon2">
            <a:avLst>
              <a:gd name="adj1" fmla="val 12590"/>
              <a:gd name="adj2" fmla="val 50000"/>
            </a:avLst>
          </a:prstGeom>
          <a:blipFill>
            <a:blip r:embed="rId4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it-IT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Khanda</a:t>
            </a:r>
            <a:endParaRPr lang="it-IT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it-IT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il simbolo della comunità Sikh chiamata </a:t>
            </a:r>
            <a:r>
              <a:rPr lang="it-IT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Khalsa</a:t>
            </a:r>
            <a:r>
              <a:rPr lang="it-IT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defRPr/>
            </a:pPr>
            <a:endParaRPr lang="it-IT" b="1" dirty="0">
              <a:solidFill>
                <a:schemeClr val="tx1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 flipV="1">
            <a:off x="4675284" y="757820"/>
            <a:ext cx="1457163" cy="824795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 flipV="1">
            <a:off x="6913406" y="1245955"/>
            <a:ext cx="1244213" cy="432993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V="1">
            <a:off x="4229100" y="1678948"/>
            <a:ext cx="892369" cy="873752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 flipV="1">
            <a:off x="7198501" y="1678948"/>
            <a:ext cx="892800" cy="874800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501515" y="1326725"/>
            <a:ext cx="4095582" cy="646331"/>
          </a:xfrm>
          <a:prstGeom prst="rect">
            <a:avLst/>
          </a:prstGeom>
          <a:solidFill>
            <a:srgbClr val="FFDDAB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b="1" dirty="0"/>
              <a:t>La spada centrale a doppio taglio </a:t>
            </a:r>
          </a:p>
          <a:p>
            <a:pPr algn="ctr">
              <a:defRPr/>
            </a:pPr>
            <a:r>
              <a:rPr lang="it-IT" b="1" dirty="0"/>
              <a:t>simboleggia l’onnipotenza nell’unico </a:t>
            </a:r>
            <a:r>
              <a:rPr lang="it-IT" b="1" dirty="0" smtClean="0"/>
              <a:t>Dio</a:t>
            </a:r>
            <a:endParaRPr lang="it-IT" b="1" dirty="0"/>
          </a:p>
        </p:txBody>
      </p:sp>
      <p:sp>
        <p:nvSpPr>
          <p:cNvPr id="17" name="Rettangolo 16"/>
          <p:cNvSpPr/>
          <p:nvPr/>
        </p:nvSpPr>
        <p:spPr>
          <a:xfrm>
            <a:off x="8144155" y="1460876"/>
            <a:ext cx="3814378" cy="369332"/>
          </a:xfrm>
          <a:prstGeom prst="rect">
            <a:avLst/>
          </a:prstGeom>
          <a:solidFill>
            <a:srgbClr val="FFDDAB"/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Il </a:t>
            </a:r>
            <a:r>
              <a:rPr lang="it-IT" b="1" dirty="0"/>
              <a:t>cerchio simboleggia l’eternità di </a:t>
            </a:r>
            <a:r>
              <a:rPr lang="it-IT" b="1" dirty="0" smtClean="0"/>
              <a:t>Dio.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4096483" y="3095394"/>
            <a:ext cx="3999035" cy="646331"/>
          </a:xfrm>
          <a:prstGeom prst="rect">
            <a:avLst/>
          </a:prstGeom>
          <a:solidFill>
            <a:srgbClr val="FFDDAB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b="1" dirty="0"/>
              <a:t>L</a:t>
            </a:r>
            <a:r>
              <a:rPr lang="it-IT" b="1" dirty="0" smtClean="0"/>
              <a:t>e </a:t>
            </a:r>
            <a:r>
              <a:rPr lang="it-IT" b="1" dirty="0"/>
              <a:t>due spade laterali stanno </a:t>
            </a:r>
          </a:p>
          <a:p>
            <a:pPr algn="ctr">
              <a:defRPr/>
            </a:pPr>
            <a:r>
              <a:rPr lang="it-IT" b="1" dirty="0"/>
              <a:t>per l’equilibrio spirituale e temporale.</a:t>
            </a:r>
          </a:p>
        </p:txBody>
      </p:sp>
      <p:sp>
        <p:nvSpPr>
          <p:cNvPr id="12" name="Ovale 11"/>
          <p:cNvSpPr/>
          <p:nvPr/>
        </p:nvSpPr>
        <p:spPr>
          <a:xfrm>
            <a:off x="5441967" y="734374"/>
            <a:ext cx="1326863" cy="1150040"/>
          </a:xfrm>
          <a:prstGeom prst="ellipse">
            <a:avLst/>
          </a:prstGeom>
          <a:noFill/>
          <a:ln w="174625"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566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EDA349"/>
            </a:gs>
            <a:gs pos="51000">
              <a:schemeClr val="accent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782638"/>
            <a:ext cx="4267200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7" t="641" r="2563" b="-641"/>
          <a:stretch>
            <a:fillRect/>
          </a:stretch>
        </p:blipFill>
        <p:spPr bwMode="auto">
          <a:xfrm>
            <a:off x="9396413" y="901700"/>
            <a:ext cx="2339975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8735">
            <a:off x="-889794" y="1575594"/>
            <a:ext cx="4956175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03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782638"/>
            <a:ext cx="4267200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7" t="641" r="2563" b="-641"/>
          <a:stretch>
            <a:fillRect/>
          </a:stretch>
        </p:blipFill>
        <p:spPr bwMode="auto">
          <a:xfrm>
            <a:off x="9396413" y="901700"/>
            <a:ext cx="2339975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8735">
            <a:off x="-889794" y="1575594"/>
            <a:ext cx="4956175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0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6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8055"/>
          <a:stretch/>
        </p:blipFill>
        <p:spPr>
          <a:xfrm>
            <a:off x="1524000" y="709612"/>
            <a:ext cx="9144000" cy="543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0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B5D2EC"/>
            </a:gs>
            <a:gs pos="3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92" y="1416015"/>
            <a:ext cx="7903816" cy="432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306888" y="274506"/>
            <a:ext cx="3578224" cy="830997"/>
          </a:xfrm>
          <a:prstGeom prst="rect">
            <a:avLst/>
          </a:prstGeom>
          <a:solidFill>
            <a:srgbClr val="FCFCC4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sz="4800" b="1" dirty="0" smtClean="0">
                <a:latin typeface="Comic Sans MS" panose="030F0702030302020204" pitchFamily="66" charset="0"/>
              </a:rPr>
              <a:t>Le </a:t>
            </a:r>
            <a:r>
              <a:rPr lang="it-IT" sz="4800" b="1" dirty="0">
                <a:latin typeface="Comic Sans MS" panose="030F0702030302020204" pitchFamily="66" charset="0"/>
              </a:rPr>
              <a:t>cinque K</a:t>
            </a:r>
          </a:p>
        </p:txBody>
      </p:sp>
      <p:sp>
        <p:nvSpPr>
          <p:cNvPr id="4" name="Rettangolo 3"/>
          <p:cNvSpPr/>
          <p:nvPr/>
        </p:nvSpPr>
        <p:spPr>
          <a:xfrm>
            <a:off x="2107769" y="1930114"/>
            <a:ext cx="502615" cy="4110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7538974" y="1416015"/>
            <a:ext cx="1249554" cy="3028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7323901" y="3427724"/>
            <a:ext cx="856994" cy="466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209505" y="4171328"/>
            <a:ext cx="1085786" cy="466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6898641" y="5179536"/>
            <a:ext cx="1280666" cy="466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7752398" y="1718862"/>
            <a:ext cx="210502" cy="5418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8514366" y="1597228"/>
            <a:ext cx="487586" cy="296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7962900" y="3764653"/>
            <a:ext cx="1733550" cy="13872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 flipV="1">
            <a:off x="6778148" y="4267200"/>
            <a:ext cx="536608" cy="1373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V="1">
            <a:off x="7913687" y="5084994"/>
            <a:ext cx="754825" cy="3372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 flipH="1" flipV="1">
            <a:off x="6778148" y="2260726"/>
            <a:ext cx="760826" cy="12679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13" y="1028157"/>
            <a:ext cx="1536325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B5D2EC"/>
            </a:gs>
            <a:gs pos="3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33" y="621006"/>
            <a:ext cx="6055534" cy="5615987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065620" y="621006"/>
            <a:ext cx="3834699" cy="174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86487" y="579789"/>
            <a:ext cx="3974165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 5 K simbolo </a:t>
            </a:r>
          </a:p>
          <a:p>
            <a:r>
              <a:rPr lang="it-IT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della </a:t>
            </a:r>
            <a:r>
              <a:rPr lang="it-IT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Khalsa</a:t>
            </a:r>
            <a:endParaRPr lang="it-IT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(la comunità sikh)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90660" y="2086494"/>
            <a:ext cx="307429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dirty="0" smtClean="0"/>
              <a:t>Il </a:t>
            </a:r>
            <a:r>
              <a:rPr lang="it-IT" b="1" dirty="0" smtClean="0"/>
              <a:t>PETTINE</a:t>
            </a:r>
            <a:r>
              <a:rPr lang="it-IT" dirty="0" smtClean="0"/>
              <a:t> </a:t>
            </a:r>
            <a:r>
              <a:rPr lang="it-IT" dirty="0" err="1" smtClean="0"/>
              <a:t>kanga</a:t>
            </a:r>
            <a:r>
              <a:rPr lang="it-IT" dirty="0" smtClean="0"/>
              <a:t> simbolo della cura e della pulizia personale.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616866" y="2826558"/>
            <a:ext cx="2294754" cy="20427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dirty="0" err="1" smtClean="0"/>
              <a:t>Kara</a:t>
            </a:r>
            <a:r>
              <a:rPr lang="it-IT" dirty="0" smtClean="0"/>
              <a:t>, il </a:t>
            </a:r>
            <a:r>
              <a:rPr lang="it-IT" b="1" dirty="0" smtClean="0"/>
              <a:t>BRACCIALETTO d’acciaio</a:t>
            </a:r>
            <a:r>
              <a:rPr lang="it-IT" dirty="0" smtClean="0"/>
              <a:t>, simbolo della responsabilità e della fedeltà a Dio. Ricorda che devi sempre fare il bene e allontanare il male.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846894" y="5030559"/>
            <a:ext cx="206472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b="1" dirty="0" err="1" smtClean="0"/>
              <a:t>Kachh</a:t>
            </a:r>
            <a:r>
              <a:rPr lang="it-IT" dirty="0" smtClean="0"/>
              <a:t>,</a:t>
            </a:r>
            <a:r>
              <a:rPr lang="it-IT" baseline="0" dirty="0" smtClean="0"/>
              <a:t> indumento intimo pratico in battaglia e simbolo di castità.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7762160" y="2826558"/>
            <a:ext cx="284139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b="1" dirty="0" err="1" smtClean="0"/>
              <a:t>Kirpan</a:t>
            </a:r>
            <a:r>
              <a:rPr lang="it-IT" dirty="0" smtClean="0"/>
              <a:t>,</a:t>
            </a:r>
            <a:r>
              <a:rPr lang="it-IT" baseline="0" dirty="0" smtClean="0"/>
              <a:t> il pugnale simbolo della resistenza al male.</a:t>
            </a:r>
            <a:endParaRPr lang="it-IT" dirty="0"/>
          </a:p>
        </p:txBody>
      </p:sp>
      <p:cxnSp>
        <p:nvCxnSpPr>
          <p:cNvPr id="14" name="Connettore 2 13"/>
          <p:cNvCxnSpPr/>
          <p:nvPr/>
        </p:nvCxnSpPr>
        <p:spPr>
          <a:xfrm>
            <a:off x="2911620" y="3645715"/>
            <a:ext cx="843666" cy="487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3823364" y="2759810"/>
            <a:ext cx="399961" cy="2252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2327805" y="5999829"/>
            <a:ext cx="1517364" cy="727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7279148" y="4372708"/>
            <a:ext cx="1500554" cy="169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riangolo isoscele 10"/>
          <p:cNvSpPr/>
          <p:nvPr/>
        </p:nvSpPr>
        <p:spPr>
          <a:xfrm>
            <a:off x="6847292" y="4372708"/>
            <a:ext cx="863712" cy="85793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6847292" y="5218923"/>
            <a:ext cx="431856" cy="853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682" y="4610015"/>
            <a:ext cx="1536325" cy="1548518"/>
          </a:xfrm>
          <a:prstGeom prst="rect">
            <a:avLst/>
          </a:prstGeom>
        </p:spPr>
      </p:pic>
      <p:cxnSp>
        <p:nvCxnSpPr>
          <p:cNvPr id="19" name="Connettore 2 18"/>
          <p:cNvCxnSpPr/>
          <p:nvPr/>
        </p:nvCxnSpPr>
        <p:spPr>
          <a:xfrm flipH="1">
            <a:off x="7455877" y="3467849"/>
            <a:ext cx="573548" cy="2286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7842781" y="4034626"/>
            <a:ext cx="391980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>
              <a:spcBef>
                <a:spcPct val="30000"/>
              </a:spcBef>
              <a:defRPr/>
            </a:pPr>
            <a:r>
              <a:rPr lang="it-IT" b="1" dirty="0"/>
              <a:t>La </a:t>
            </a:r>
            <a:r>
              <a:rPr lang="it-IT" b="1" dirty="0" err="1"/>
              <a:t>Késh</a:t>
            </a:r>
            <a:r>
              <a:rPr lang="it-IT" b="1" dirty="0"/>
              <a:t>,</a:t>
            </a:r>
            <a:r>
              <a:rPr lang="it-IT" dirty="0"/>
              <a:t> la barba e i capelli mai tagliati, questi ultimi raccolti nel </a:t>
            </a:r>
            <a:r>
              <a:rPr lang="it-IT" b="1" u="sng" dirty="0" smtClean="0"/>
              <a:t>turbante</a:t>
            </a:r>
            <a:r>
              <a:rPr lang="it-IT" dirty="0"/>
              <a:t>.</a:t>
            </a:r>
          </a:p>
        </p:txBody>
      </p:sp>
      <p:cxnSp>
        <p:nvCxnSpPr>
          <p:cNvPr id="23" name="Connettore 2 22"/>
          <p:cNvCxnSpPr/>
          <p:nvPr/>
        </p:nvCxnSpPr>
        <p:spPr>
          <a:xfrm flipH="1">
            <a:off x="8229470" y="4751684"/>
            <a:ext cx="740150" cy="4910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57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31" y="0"/>
            <a:ext cx="496824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04094" y="324304"/>
            <a:ext cx="5416060" cy="62093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fondatore del Sikhismo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estrazione indù è</a:t>
            </a:r>
          </a:p>
          <a:p>
            <a:pPr algn="ctr">
              <a:lnSpc>
                <a:spcPct val="150000"/>
              </a:lnSpc>
            </a:pP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Guru </a:t>
            </a:r>
            <a:r>
              <a:rPr lang="it-IT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Nanak</a:t>
            </a:r>
            <a:r>
              <a:rPr 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(1469 – 1539).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it-IT" sz="800" dirty="0" smtClean="0"/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Viaggiò a piedi per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25 anni sino a raggiungere 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il Tibet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Sri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Lanka, La Mecca e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l’Afghanistan.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Ha professato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un messaggio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d’amore, 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scritto inni religiosi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it-IT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inneggianti </a:t>
            </a:r>
            <a:r>
              <a:rPr lang="it-IT" u="sng" dirty="0">
                <a:latin typeface="Arial" panose="020B0604020202020204" pitchFamily="34" charset="0"/>
                <a:cs typeface="Arial" panose="020B0604020202020204" pitchFamily="34" charset="0"/>
              </a:rPr>
              <a:t>alla bellezza della vita e della natura </a:t>
            </a:r>
            <a:endParaRPr lang="it-IT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u="sng" dirty="0">
                <a:latin typeface="Arial" panose="020B0604020202020204" pitchFamily="34" charset="0"/>
                <a:cs typeface="Arial" panose="020B0604020202020204" pitchFamily="34" charset="0"/>
              </a:rPr>
              <a:t>quanto doni divini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it-I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termine dei suoi viaggi missionari, 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diffondendo il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Sikhismo,  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si ritirò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Kartàrpur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un piccolo villaggio nel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Punjab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conducendo la vita di contadino 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continuando da lì la sua missione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9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43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1157288"/>
            <a:ext cx="6191250" cy="454342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515133" y="348734"/>
            <a:ext cx="516173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2800" b="1" dirty="0"/>
              <a:t>Guru </a:t>
            </a:r>
            <a:r>
              <a:rPr lang="it-IT" sz="2800" b="1" dirty="0" err="1"/>
              <a:t>Nanak</a:t>
            </a:r>
            <a:r>
              <a:rPr lang="it-IT" sz="2800" b="1" dirty="0"/>
              <a:t> nei suoi lunghi viaggi</a:t>
            </a:r>
          </a:p>
        </p:txBody>
      </p:sp>
    </p:spTree>
    <p:extLst>
      <p:ext uri="{BB962C8B-B14F-4D97-AF65-F5344CB8AC3E}">
        <p14:creationId xmlns:p14="http://schemas.microsoft.com/office/powerpoint/2010/main" val="15521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64999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0"/>
            <a:ext cx="9763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90472" y="3831336"/>
            <a:ext cx="3090673" cy="4124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4185139" y="5181600"/>
            <a:ext cx="4700953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434862" y="5902570"/>
            <a:ext cx="5861538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43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1433512"/>
            <a:ext cx="575310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2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43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1663700"/>
            <a:ext cx="70612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9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-1" r="6711" b="29862"/>
          <a:stretch/>
        </p:blipFill>
        <p:spPr>
          <a:xfrm>
            <a:off x="6753201" y="162525"/>
            <a:ext cx="4722653" cy="6552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73611" r="1517"/>
          <a:stretch/>
        </p:blipFill>
        <p:spPr>
          <a:xfrm>
            <a:off x="457198" y="514350"/>
            <a:ext cx="5660722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2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2916" r="8244" b="4445"/>
          <a:stretch/>
        </p:blipFill>
        <p:spPr>
          <a:xfrm>
            <a:off x="7048500" y="223837"/>
            <a:ext cx="4162426" cy="635317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07" y="338138"/>
            <a:ext cx="626745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0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460" y="151180"/>
            <a:ext cx="6377940" cy="65556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 err="1" smtClean="0"/>
              <a:t>Nanak</a:t>
            </a:r>
            <a:r>
              <a:rPr lang="it-IT" sz="2400" dirty="0" smtClean="0"/>
              <a:t>, poco </a:t>
            </a:r>
            <a:r>
              <a:rPr lang="it-IT" sz="2400" dirty="0"/>
              <a:t>prima di </a:t>
            </a:r>
            <a:r>
              <a:rPr lang="it-IT" sz="2400" dirty="0" smtClean="0"/>
              <a:t>morire 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7 settembre 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1539 </a:t>
            </a:r>
          </a:p>
          <a:p>
            <a:pPr algn="ctr">
              <a:lnSpc>
                <a:spcPct val="150000"/>
              </a:lnSpc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Kartàrpur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Punjab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indiano, 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/>
              <a:t>nomina </a:t>
            </a:r>
            <a:r>
              <a:rPr lang="it-IT" sz="2000" dirty="0"/>
              <a:t>il suo successore, </a:t>
            </a:r>
            <a:r>
              <a:rPr lang="it-IT" sz="2000" b="1" dirty="0"/>
              <a:t>ANGAD</a:t>
            </a:r>
            <a:r>
              <a:rPr lang="it-IT" sz="2000" dirty="0"/>
              <a:t>, suo discepolo. </a:t>
            </a:r>
            <a:endParaRPr lang="it-IT" sz="2000" dirty="0" smtClean="0"/>
          </a:p>
          <a:p>
            <a:pPr algn="ctr">
              <a:lnSpc>
                <a:spcPct val="150000"/>
              </a:lnSpc>
            </a:pPr>
            <a:endParaRPr lang="it-IT" sz="800" dirty="0"/>
          </a:p>
          <a:p>
            <a:pPr algn="ctr">
              <a:lnSpc>
                <a:spcPct val="150000"/>
              </a:lnSpc>
            </a:pPr>
            <a:r>
              <a:rPr lang="it-IT" sz="2000" dirty="0" smtClean="0"/>
              <a:t>Da </a:t>
            </a:r>
            <a:r>
              <a:rPr lang="it-IT" sz="2000" dirty="0"/>
              <a:t>allora, per ancora cento anni, </a:t>
            </a:r>
            <a:endParaRPr lang="it-IT" sz="2000" dirty="0" smtClean="0"/>
          </a:p>
          <a:p>
            <a:pPr algn="ctr">
              <a:lnSpc>
                <a:spcPct val="150000"/>
              </a:lnSpc>
            </a:pPr>
            <a:r>
              <a:rPr lang="it-IT" sz="2000" dirty="0" smtClean="0"/>
              <a:t>ogni </a:t>
            </a:r>
            <a:r>
              <a:rPr lang="it-IT" sz="2000" dirty="0"/>
              <a:t>guru designato dal precedente </a:t>
            </a:r>
            <a:endParaRPr lang="it-IT" sz="2000" dirty="0" smtClean="0"/>
          </a:p>
          <a:p>
            <a:pPr algn="ctr">
              <a:lnSpc>
                <a:spcPct val="150000"/>
              </a:lnSpc>
            </a:pPr>
            <a:r>
              <a:rPr lang="it-IT" sz="2000" dirty="0" smtClean="0"/>
              <a:t>avrebbe </a:t>
            </a:r>
            <a:r>
              <a:rPr lang="it-IT" sz="2000" dirty="0"/>
              <a:t>nominato il suo successore, </a:t>
            </a:r>
            <a:endParaRPr lang="it-IT" sz="2000" dirty="0" smtClean="0"/>
          </a:p>
          <a:p>
            <a:pPr algn="ctr">
              <a:lnSpc>
                <a:spcPct val="150000"/>
              </a:lnSpc>
            </a:pPr>
            <a:r>
              <a:rPr lang="it-IT" sz="2000" dirty="0" smtClean="0"/>
              <a:t>fino al </a:t>
            </a:r>
            <a:r>
              <a:rPr lang="it-IT" sz="2000" u="sng" dirty="0"/>
              <a:t>decimo </a:t>
            </a:r>
            <a:r>
              <a:rPr lang="it-IT" sz="2000" dirty="0"/>
              <a:t>ed </a:t>
            </a:r>
            <a:r>
              <a:rPr lang="it-IT" sz="2000" dirty="0" smtClean="0"/>
              <a:t>ultimo Guru </a:t>
            </a:r>
            <a:r>
              <a:rPr lang="it-IT" sz="2000" b="1" dirty="0"/>
              <a:t>GOBIND </a:t>
            </a:r>
            <a:r>
              <a:rPr lang="it-IT" sz="2000" dirty="0" err="1" smtClean="0"/>
              <a:t>Singh</a:t>
            </a:r>
            <a:r>
              <a:rPr lang="it-IT" sz="2000" dirty="0" smtClean="0"/>
              <a:t>, 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/>
              <a:t>che proclamò </a:t>
            </a:r>
            <a:r>
              <a:rPr lang="it-IT" sz="2000" dirty="0"/>
              <a:t>guru immortale </a:t>
            </a:r>
            <a:endParaRPr lang="it-IT" sz="2000" dirty="0" smtClean="0"/>
          </a:p>
          <a:p>
            <a:pPr algn="ctr">
              <a:lnSpc>
                <a:spcPct val="150000"/>
              </a:lnSpc>
            </a:pPr>
            <a:r>
              <a:rPr lang="it-IT" sz="2000" dirty="0"/>
              <a:t>i</a:t>
            </a:r>
            <a:r>
              <a:rPr lang="it-IT" sz="2000" dirty="0" smtClean="0"/>
              <a:t>l </a:t>
            </a:r>
            <a:r>
              <a:rPr lang="it-IT" sz="2000" b="1" u="sng" dirty="0"/>
              <a:t>Sacro Libro dei Sikh</a:t>
            </a:r>
            <a:r>
              <a:rPr lang="it-IT" sz="2000" dirty="0"/>
              <a:t>, </a:t>
            </a:r>
            <a:endParaRPr lang="it-IT" sz="2000" dirty="0" smtClean="0"/>
          </a:p>
          <a:p>
            <a:pPr algn="ctr">
              <a:lnSpc>
                <a:spcPct val="150000"/>
              </a:lnSpc>
            </a:pPr>
            <a:r>
              <a:rPr lang="it-IT" sz="2000" dirty="0" smtClean="0"/>
              <a:t>il</a:t>
            </a:r>
            <a:r>
              <a:rPr lang="it-IT" sz="2000" dirty="0"/>
              <a:t> </a:t>
            </a:r>
            <a:r>
              <a:rPr lang="it-IT" sz="2000" b="1" dirty="0"/>
              <a:t>Guru </a:t>
            </a:r>
            <a:r>
              <a:rPr lang="it-IT" sz="2000" b="1" dirty="0" err="1" smtClean="0"/>
              <a:t>Granth</a:t>
            </a:r>
            <a:r>
              <a:rPr lang="it-IT" sz="2000" b="1" dirty="0" smtClean="0"/>
              <a:t> </a:t>
            </a:r>
            <a:r>
              <a:rPr lang="it-IT" sz="2000" b="1" dirty="0" err="1"/>
              <a:t>Sahib</a:t>
            </a:r>
            <a:r>
              <a:rPr lang="it-IT" sz="2000" b="1" dirty="0"/>
              <a:t> </a:t>
            </a:r>
            <a:r>
              <a:rPr lang="it-IT" sz="2000" b="1" dirty="0" smtClean="0"/>
              <a:t>(</a:t>
            </a:r>
            <a:r>
              <a:rPr lang="it-IT" sz="2000" dirty="0" smtClean="0"/>
              <a:t>o</a:t>
            </a:r>
            <a:r>
              <a:rPr lang="it-IT" sz="2000" dirty="0"/>
              <a:t> </a:t>
            </a:r>
            <a:r>
              <a:rPr lang="it-IT" sz="2000" b="1" dirty="0" err="1"/>
              <a:t>Adi</a:t>
            </a:r>
            <a:r>
              <a:rPr lang="it-IT" sz="2000" b="1" dirty="0"/>
              <a:t> </a:t>
            </a:r>
            <a:r>
              <a:rPr lang="it-IT" sz="2000" b="1" dirty="0" err="1"/>
              <a:t>Granth</a:t>
            </a:r>
            <a:r>
              <a:rPr lang="it-IT" sz="2000" b="1" dirty="0"/>
              <a:t>)</a:t>
            </a:r>
            <a:r>
              <a:rPr lang="it-IT" sz="2000" dirty="0"/>
              <a:t>, </a:t>
            </a:r>
            <a:endParaRPr lang="it-IT" sz="2000" dirty="0" smtClean="0"/>
          </a:p>
          <a:p>
            <a:pPr algn="ctr">
              <a:lnSpc>
                <a:spcPct val="150000"/>
              </a:lnSpc>
            </a:pPr>
            <a:r>
              <a:rPr lang="it-IT" sz="2000" dirty="0"/>
              <a:t>c</a:t>
            </a:r>
            <a:r>
              <a:rPr lang="it-IT" sz="2000" dirty="0" smtClean="0"/>
              <a:t>on 5.930 </a:t>
            </a:r>
            <a:r>
              <a:rPr lang="it-IT" sz="2000" dirty="0"/>
              <a:t>versi di preghiere, </a:t>
            </a:r>
            <a:endParaRPr lang="it-IT" sz="2000" dirty="0" smtClean="0"/>
          </a:p>
          <a:p>
            <a:pPr algn="ctr">
              <a:lnSpc>
                <a:spcPct val="150000"/>
              </a:lnSpc>
            </a:pPr>
            <a:r>
              <a:rPr lang="it-IT" sz="2000" dirty="0" smtClean="0"/>
              <a:t>per </a:t>
            </a:r>
            <a:r>
              <a:rPr lang="it-IT" sz="2000" dirty="0"/>
              <a:t>ricordare il Creatore in ogni </a:t>
            </a:r>
            <a:r>
              <a:rPr lang="it-IT" sz="2000" dirty="0" smtClean="0"/>
              <a:t>momento.</a:t>
            </a:r>
            <a:endParaRPr lang="it-IT" sz="2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234" y="99000"/>
            <a:ext cx="5045235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5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90" y="0"/>
            <a:ext cx="496824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96"/>
          <a:stretch/>
        </p:blipFill>
        <p:spPr>
          <a:xfrm>
            <a:off x="8839056" y="3216750"/>
            <a:ext cx="2745888" cy="2000019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H="1">
            <a:off x="5899310" y="292865"/>
            <a:ext cx="2392802" cy="26466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7074342" y="4336906"/>
            <a:ext cx="2313375" cy="11049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6236677" y="1535865"/>
            <a:ext cx="2055435" cy="189313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3124806" y="2825262"/>
            <a:ext cx="2239128" cy="12880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/>
        </p:nvSpPr>
        <p:spPr>
          <a:xfrm>
            <a:off x="439475" y="587533"/>
            <a:ext cx="2518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Il Guru </a:t>
            </a:r>
            <a:r>
              <a:rPr lang="it-IT" sz="3200" b="1" dirty="0" err="1">
                <a:solidFill>
                  <a:srgbClr val="FF0000"/>
                </a:solidFill>
              </a:rPr>
              <a:t>Nanak</a:t>
            </a:r>
            <a:endParaRPr lang="it-IT" sz="3200" b="1" dirty="0">
              <a:solidFill>
                <a:srgbClr val="FF0000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 flipH="1">
            <a:off x="6391656" y="3006525"/>
            <a:ext cx="1892809" cy="36938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/>
          <p:cNvSpPr/>
          <p:nvPr/>
        </p:nvSpPr>
        <p:spPr>
          <a:xfrm>
            <a:off x="179666" y="2482432"/>
            <a:ext cx="294514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Veste color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zafferano, uno scialle scuro</a:t>
            </a:r>
          </a:p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e ha le gambe incrociate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8311961" y="151575"/>
            <a:ext cx="262123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lunga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barba bianca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8284465" y="1155747"/>
            <a:ext cx="2698175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La collana degli asceti </a:t>
            </a:r>
            <a:endParaRPr lang="it-IT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detta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seli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79666" y="4624427"/>
            <a:ext cx="277844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 grani della preghiera (mala)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tenuti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come se fossero un rosario</a:t>
            </a:r>
          </a:p>
        </p:txBody>
      </p:sp>
      <p:cxnSp>
        <p:nvCxnSpPr>
          <p:cNvPr id="21" name="Connettore 2 20"/>
          <p:cNvCxnSpPr/>
          <p:nvPr/>
        </p:nvCxnSpPr>
        <p:spPr>
          <a:xfrm>
            <a:off x="2989437" y="4947593"/>
            <a:ext cx="2403516" cy="11835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8284465" y="2622381"/>
            <a:ext cx="31470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Dichiarazione di devozione</a:t>
            </a:r>
          </a:p>
        </p:txBody>
      </p:sp>
    </p:spTree>
    <p:extLst>
      <p:ext uri="{BB962C8B-B14F-4D97-AF65-F5344CB8AC3E}">
        <p14:creationId xmlns:p14="http://schemas.microsoft.com/office/powerpoint/2010/main" val="317583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  <p:bldP spid="4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42" y="1113691"/>
            <a:ext cx="6321569" cy="5742911"/>
          </a:xfrm>
          <a:prstGeom prst="rect">
            <a:avLst/>
          </a:prstGeom>
        </p:spPr>
      </p:pic>
      <p:cxnSp>
        <p:nvCxnSpPr>
          <p:cNvPr id="4" name="Connettore 2 3"/>
          <p:cNvCxnSpPr/>
          <p:nvPr/>
        </p:nvCxnSpPr>
        <p:spPr>
          <a:xfrm flipH="1">
            <a:off x="6623538" y="1969477"/>
            <a:ext cx="1641232" cy="14595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>
            <a:off x="3548692" y="473143"/>
            <a:ext cx="2018073" cy="40636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1522302" y="309265"/>
            <a:ext cx="0" cy="39032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/>
          <p:cNvSpPr/>
          <p:nvPr/>
        </p:nvSpPr>
        <p:spPr>
          <a:xfrm>
            <a:off x="8146414" y="1507812"/>
            <a:ext cx="320152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Paesaggio Bucolico </a:t>
            </a:r>
            <a:endParaRPr lang="it-IT" b="1" dirty="0" smtClean="0"/>
          </a:p>
          <a:p>
            <a:pPr algn="ctr"/>
            <a:r>
              <a:rPr lang="it-IT" dirty="0" smtClean="0"/>
              <a:t>per </a:t>
            </a:r>
            <a:r>
              <a:rPr lang="it-IT" dirty="0"/>
              <a:t>ricordare i suoi </a:t>
            </a:r>
            <a:r>
              <a:rPr lang="it-IT" dirty="0" smtClean="0"/>
              <a:t>lunghi </a:t>
            </a:r>
            <a:r>
              <a:rPr lang="it-IT" dirty="0"/>
              <a:t>viaggi nella vita</a:t>
            </a:r>
          </a:p>
        </p:txBody>
      </p:sp>
      <p:sp>
        <p:nvSpPr>
          <p:cNvPr id="8" name="Rettangolo 7"/>
          <p:cNvSpPr/>
          <p:nvPr/>
        </p:nvSpPr>
        <p:spPr>
          <a:xfrm>
            <a:off x="5435411" y="147086"/>
            <a:ext cx="3467616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Gli occhi semichiusi </a:t>
            </a:r>
            <a:endParaRPr lang="it-IT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rappresentano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l’estasi Spirituale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797168" y="147085"/>
            <a:ext cx="383344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Il copricapo a forma di corona (</a:t>
            </a:r>
            <a:r>
              <a:rPr lang="it-IT" b="1" dirty="0" err="1"/>
              <a:t>Mukat</a:t>
            </a:r>
            <a:r>
              <a:rPr lang="it-IT" b="1" dirty="0"/>
              <a:t>) </a:t>
            </a:r>
            <a:r>
              <a:rPr lang="it-IT" b="1" dirty="0" smtClean="0"/>
              <a:t>e l’aureola </a:t>
            </a:r>
          </a:p>
          <a:p>
            <a:pPr algn="ctr"/>
            <a:r>
              <a:rPr lang="it-IT" dirty="0" smtClean="0"/>
              <a:t>rappresentano </a:t>
            </a:r>
            <a:r>
              <a:rPr lang="it-IT" dirty="0"/>
              <a:t>la santità di </a:t>
            </a:r>
            <a:r>
              <a:rPr lang="it-IT" dirty="0" err="1" smtClean="0"/>
              <a:t>Nanak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939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48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14501" y="1531045"/>
            <a:ext cx="8762999" cy="37959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it-IT" sz="66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10 guru che hanno fondato i sikh:</a:t>
            </a:r>
            <a:endParaRPr lang="it-IT" sz="6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44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6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8" y="639000"/>
            <a:ext cx="3503240" cy="5580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498" y="639000"/>
            <a:ext cx="2276050" cy="558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55" y="639000"/>
            <a:ext cx="5126431" cy="5580000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644768" y="726831"/>
            <a:ext cx="432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5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"/>
          <a:stretch/>
        </p:blipFill>
        <p:spPr>
          <a:xfrm>
            <a:off x="1275741" y="189000"/>
            <a:ext cx="9640519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0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6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ttangolo 1"/>
          <p:cNvSpPr>
            <a:spLocks noChangeArrowheads="1"/>
          </p:cNvSpPr>
          <p:nvPr/>
        </p:nvSpPr>
        <p:spPr bwMode="auto">
          <a:xfrm>
            <a:off x="1658938" y="1120676"/>
            <a:ext cx="8874125" cy="46166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 fedeli sikh si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riconoscono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subito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perché non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si tagliano mai la barba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 capelli sono raccolti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in un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turbante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anche dal nome,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perché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ad esso aggiungono sempre il temine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singh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(leone) per gli uomini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alt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Kaur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(principessa)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per le donne.  </a:t>
            </a:r>
          </a:p>
        </p:txBody>
      </p:sp>
    </p:spTree>
    <p:extLst>
      <p:ext uri="{BB962C8B-B14F-4D97-AF65-F5344CB8AC3E}">
        <p14:creationId xmlns:p14="http://schemas.microsoft.com/office/powerpoint/2010/main" val="6012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39616" y="346105"/>
            <a:ext cx="11312768" cy="61657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it-IT" sz="28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10 guru che hanno fondato i sikh:</a:t>
            </a:r>
            <a:endParaRPr lang="it-IT" sz="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3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Guru </a:t>
            </a:r>
            <a:r>
              <a:rPr lang="it-IT" sz="36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Nanak</a:t>
            </a:r>
            <a:r>
              <a:rPr lang="it-IT" sz="36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fondò il Sikhismo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percorrendo migliaia di chilometri predicò di meditare il nome del Creatore;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60" y="2653462"/>
            <a:ext cx="3102360" cy="370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45" y="1861462"/>
            <a:ext cx="3801414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0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65285" y="530771"/>
            <a:ext cx="10861430" cy="57964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Angad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valorizzò l'uguaglianza tra le persone dando peso all'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istruzione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114" y="1591555"/>
            <a:ext cx="2800350" cy="366712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" r="80725" b="76605"/>
          <a:stretch/>
        </p:blipFill>
        <p:spPr>
          <a:xfrm>
            <a:off x="1554439" y="1887415"/>
            <a:ext cx="5479407" cy="41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4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39616" y="222994"/>
            <a:ext cx="11312768" cy="63504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3)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Amar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insegnò a servire con umiltà </a:t>
            </a:r>
            <a:r>
              <a:rPr lang="it-IT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it-IT" sz="24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trattare la donna alla pari dell'uomo</a:t>
            </a:r>
            <a:r>
              <a:rPr lang="it-IT" sz="24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 oppose al rito della «Sati», cioè l'usanza diffusa tra gli indù di bruciare la vedova sulla pira funebre;</a:t>
            </a: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62" y="2007553"/>
            <a:ext cx="3499200" cy="432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2" r="80839" b="34979"/>
          <a:stretch/>
        </p:blipFill>
        <p:spPr>
          <a:xfrm>
            <a:off x="5874427" y="1676814"/>
            <a:ext cx="5199715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9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00454" y="530771"/>
            <a:ext cx="10791092" cy="56938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4)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Ram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 la costruzione del </a:t>
            </a:r>
            <a:r>
              <a:rPr lang="it-IT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Tempio d’Oro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fece capire che nella casa del Creatore sono ben accolti tutti, senza distinzioni di religione o di casta;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57" y="1869099"/>
            <a:ext cx="2857500" cy="37528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64"/>
          <a:stretch/>
        </p:blipFill>
        <p:spPr>
          <a:xfrm>
            <a:off x="4934237" y="2015678"/>
            <a:ext cx="6357729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9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5477" y="530771"/>
            <a:ext cx="11301046" cy="57964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5)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Arjun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subì atroci torture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 sottolineare l'importanza di accettare il volere del Creatore;</a:t>
            </a: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57" y="1894740"/>
            <a:ext cx="2857500" cy="37719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35" r="50443" b="12222"/>
          <a:stretch/>
        </p:blipFill>
        <p:spPr>
          <a:xfrm>
            <a:off x="5046564" y="3401511"/>
            <a:ext cx="6056189" cy="2736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1" r="25176"/>
          <a:stretch/>
        </p:blipFill>
        <p:spPr>
          <a:xfrm>
            <a:off x="5761944" y="1408055"/>
            <a:ext cx="5288472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5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5477" y="530771"/>
            <a:ext cx="11301046" cy="57964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6)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Hargobind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Sahib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insegnò che quando ogni altro mezzo risulta inutile è lecito l'uso delle armi </a:t>
            </a:r>
            <a:r>
              <a:rPr lang="it-IT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(legittima difesa);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77" y="2003769"/>
            <a:ext cx="3339600" cy="414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4"/>
          <a:stretch/>
        </p:blipFill>
        <p:spPr>
          <a:xfrm>
            <a:off x="5769801" y="2538888"/>
            <a:ext cx="5217798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5477" y="530771"/>
            <a:ext cx="11301046" cy="57964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7)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Rae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Sahib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intervenne durante le epidemie </a:t>
            </a:r>
            <a:r>
              <a:rPr lang="it-IT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costruendo case di cura 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(Ospedali);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2" y="1974046"/>
            <a:ext cx="3619200" cy="4176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t="68559"/>
          <a:stretch/>
        </p:blipFill>
        <p:spPr>
          <a:xfrm>
            <a:off x="6600909" y="2514046"/>
            <a:ext cx="4408157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0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62000" y="530771"/>
            <a:ext cx="10668000" cy="57964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8)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Harkrishan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Sahib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insegnò a sacrificare il proprio bene per quello degli altri 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(l’amore, la solidarietà</a:t>
            </a:r>
            <a:r>
              <a:rPr 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);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58" y="1980878"/>
            <a:ext cx="3283080" cy="3924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/>
          <a:stretch/>
        </p:blipFill>
        <p:spPr>
          <a:xfrm>
            <a:off x="8719540" y="1098463"/>
            <a:ext cx="2499740" cy="504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t="36870" b="34813"/>
          <a:stretch/>
        </p:blipFill>
        <p:spPr>
          <a:xfrm>
            <a:off x="988266" y="1998463"/>
            <a:ext cx="436159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2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5477" y="684659"/>
            <a:ext cx="11301046" cy="524246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9)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Tegh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Bahaddar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 sacrificò 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salvando la religione induista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46" y="1924184"/>
            <a:ext cx="3294600" cy="342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b="68546"/>
          <a:stretch/>
        </p:blipFill>
        <p:spPr>
          <a:xfrm>
            <a:off x="6002215" y="1456184"/>
            <a:ext cx="5278986" cy="43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50277" y="305068"/>
            <a:ext cx="10691446" cy="6247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36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10) </a:t>
            </a:r>
            <a:r>
              <a:rPr lang="it-IT" sz="36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36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3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Gobind</a:t>
            </a:r>
            <a:r>
              <a:rPr lang="it-IT" sz="3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b="1" u="sng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Singh</a:t>
            </a:r>
            <a:r>
              <a:rPr lang="it-IT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it-IT" sz="3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attribuì ai propri sikh una diversa identità, </a:t>
            </a: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36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creando la </a:t>
            </a:r>
            <a:r>
              <a:rPr lang="it-IT" sz="3600" b="1" u="sng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Khalsa</a:t>
            </a:r>
            <a:r>
              <a:rPr lang="it-IT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(= La </a:t>
            </a:r>
            <a:r>
              <a:rPr lang="it-IT" sz="3600" u="sng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comunità</a:t>
            </a:r>
            <a:r>
              <a:rPr lang="it-IT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Sikh</a:t>
            </a:r>
            <a:r>
              <a:rPr lang="it-IT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3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3192706"/>
            <a:ext cx="333375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2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7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ttangolo 1"/>
          <p:cNvSpPr>
            <a:spLocks noChangeArrowheads="1"/>
          </p:cNvSpPr>
          <p:nvPr/>
        </p:nvSpPr>
        <p:spPr bwMode="auto">
          <a:xfrm>
            <a:off x="1368059" y="1366897"/>
            <a:ext cx="5818187" cy="4124206"/>
          </a:xfrm>
          <a:prstGeom prst="rect">
            <a:avLst/>
          </a:prstGeom>
          <a:solidFill>
            <a:srgbClr val="FCFCC4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it-IT" altLang="it-IT" sz="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it-IT" altLang="it-IT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Sikh in </a:t>
            </a:r>
            <a:r>
              <a:rPr lang="it-IT" altLang="it-IT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Italia</a:t>
            </a:r>
            <a:r>
              <a:rPr lang="it-IT" altLang="it-IT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it-IT" altLang="it-IT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it-IT" altLang="it-IT" sz="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it-IT" altLang="it-IT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</a:t>
            </a:r>
            <a:r>
              <a:rPr lang="it-IT" altLang="it-IT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comunità sikh in Italia </a:t>
            </a:r>
            <a:endParaRPr lang="it-IT" altLang="it-IT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it-IT" altLang="it-IT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provengono da più di 25 anni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it-IT" altLang="it-IT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dallo </a:t>
            </a:r>
            <a:r>
              <a:rPr lang="it-IT" altLang="it-IT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stato del </a:t>
            </a:r>
            <a:r>
              <a:rPr lang="it-IT" altLang="it-IT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Punjab,</a:t>
            </a:r>
            <a:r>
              <a:rPr lang="it-IT" altLang="it-IT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it-IT" altLang="it-IT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nel nord dell’India</a:t>
            </a:r>
            <a:r>
              <a:rPr lang="it-IT" altLang="it-IT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it-IT" altLang="it-IT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it-IT" altLang="it-IT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 descr="800px-Punjab_in_India_(disputed_hatched).svg.png"/>
          <p:cNvPicPr>
            <a:picLocks noChangeAspect="1"/>
          </p:cNvPicPr>
          <p:nvPr/>
        </p:nvPicPr>
        <p:blipFill>
          <a:blip r:embed="rId3"/>
          <a:srcRect r="30584"/>
          <a:stretch>
            <a:fillRect/>
          </a:stretch>
        </p:blipFill>
        <p:spPr>
          <a:xfrm>
            <a:off x="7798508" y="387000"/>
            <a:ext cx="3924038" cy="6084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cxnSp>
        <p:nvCxnSpPr>
          <p:cNvPr id="8" name="Connettore 2 7"/>
          <p:cNvCxnSpPr/>
          <p:nvPr/>
        </p:nvCxnSpPr>
        <p:spPr>
          <a:xfrm rot="16200000" flipH="1">
            <a:off x="8547758" y="986883"/>
            <a:ext cx="546265" cy="510639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7874516" y="416425"/>
            <a:ext cx="138211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altLang="it-IT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Punjab</a:t>
            </a:r>
            <a:endParaRPr lang="it-IT" sz="2800" dirty="0"/>
          </a:p>
        </p:txBody>
      </p:sp>
      <p:sp>
        <p:nvSpPr>
          <p:cNvPr id="12" name="Rettangolo 11"/>
          <p:cNvSpPr/>
          <p:nvPr/>
        </p:nvSpPr>
        <p:spPr>
          <a:xfrm>
            <a:off x="8985543" y="2935881"/>
            <a:ext cx="17908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4400" b="1" dirty="0" smtClean="0">
                <a:latin typeface="Arial Rounded MT Bold" pitchFamily="34" charset="0"/>
                <a:cs typeface="Arial" pitchFamily="34" charset="0"/>
              </a:rPr>
              <a:t>INDIA</a:t>
            </a:r>
          </a:p>
        </p:txBody>
      </p:sp>
    </p:spTree>
    <p:extLst>
      <p:ext uri="{BB962C8B-B14F-4D97-AF65-F5344CB8AC3E}">
        <p14:creationId xmlns:p14="http://schemas.microsoft.com/office/powerpoint/2010/main" val="6160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50277" y="305068"/>
            <a:ext cx="10691446" cy="617605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10) </a:t>
            </a:r>
            <a:r>
              <a:rPr lang="it-IT" sz="3600" dirty="0" err="1" smtClean="0">
                <a:solidFill>
                  <a:srgbClr val="FCFC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3600" dirty="0" smtClean="0">
                <a:solidFill>
                  <a:srgbClr val="FCFC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3600" b="1" dirty="0" err="1">
                <a:solidFill>
                  <a:srgbClr val="FCFCC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Gobind</a:t>
            </a:r>
            <a:r>
              <a:rPr lang="it-IT" sz="3600" b="1" dirty="0">
                <a:solidFill>
                  <a:srgbClr val="FCFCC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b="1" u="sng" dirty="0" err="1">
                <a:solidFill>
                  <a:srgbClr val="FCFCC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Singh</a:t>
            </a:r>
            <a:r>
              <a:rPr lang="it-IT" sz="3600" b="1" dirty="0">
                <a:solidFill>
                  <a:srgbClr val="FCFCC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b="1" dirty="0" err="1">
                <a:solidFill>
                  <a:srgbClr val="FCFCC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3600" b="1" dirty="0">
                <a:solidFill>
                  <a:srgbClr val="FCFCC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it-IT" sz="3600" b="1" dirty="0" smtClean="0">
              <a:solidFill>
                <a:srgbClr val="FCFCC4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it-IT" sz="2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it-IT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it-IT" sz="2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it-IT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it-IT" sz="2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it-IT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it-IT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420" y="1567962"/>
            <a:ext cx="3003804" cy="38862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366" y="789593"/>
            <a:ext cx="38989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80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50277" y="443568"/>
            <a:ext cx="10691446" cy="5970865"/>
          </a:xfrm>
          <a:prstGeom prst="rect">
            <a:avLst/>
          </a:prstGeom>
          <a:solidFill>
            <a:srgbClr val="FCFCC4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36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</a:t>
            </a:r>
            <a:r>
              <a:rPr lang="it-IT" sz="36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Guru </a:t>
            </a:r>
            <a:r>
              <a:rPr lang="it-IT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Gobind</a:t>
            </a:r>
            <a:r>
              <a:rPr lang="it-IT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b="1" u="sng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Singh</a:t>
            </a:r>
            <a:r>
              <a:rPr lang="it-IT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it-IT" sz="3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it-IT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Nell'aprile 1699, per eliminare ogni differenza tra le persone (di casta, di ricchezza, ecc.), Guru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Gobind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Singh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introdusse il battesimo (l’</a:t>
            </a:r>
            <a:r>
              <a:rPr lang="it-IT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mret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 il quale ogni uomo prendeva il cognome 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Singh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 (= leone)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ogni donna 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</a:t>
            </a:r>
            <a:r>
              <a:rPr lang="it-IT" sz="2400" b="1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Kaur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 (= principessa)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che prevedeva per gli uomini, ma anche per le donne, l'assunzione di 5 simboli (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kakaar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it-I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218" y="695690"/>
            <a:ext cx="2783137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49" y="0"/>
            <a:ext cx="9210502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950885" y="126303"/>
            <a:ext cx="4924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 smtClean="0">
                <a:latin typeface="Comic Sans MS" panose="030F0702030302020204" pitchFamily="66" charset="0"/>
              </a:rPr>
              <a:t>X°</a:t>
            </a:r>
            <a:endParaRPr lang="it-IT" b="1" dirty="0">
              <a:latin typeface="Comic Sans MS" panose="030F0702030302020204" pitchFamily="66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931877" y="1465384"/>
            <a:ext cx="4314092" cy="2813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95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97523" y="614384"/>
            <a:ext cx="10796954" cy="5629233"/>
          </a:xfrm>
          <a:prstGeom prst="rect">
            <a:avLst/>
          </a:prstGeom>
          <a:solidFill>
            <a:srgbClr val="FCFCC4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Guru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Granth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Sahib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semplicemente </a:t>
            </a:r>
            <a:r>
              <a:rPr lang="it-IT" sz="2800" b="1" u="sng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Granth</a:t>
            </a:r>
            <a:r>
              <a:rPr lang="it-IT" sz="28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(= Il Libro).</a:t>
            </a: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8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 ultima recensione fu curata dal 10° Guru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Gobind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Singh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nel </a:t>
            </a:r>
            <a:r>
              <a:rPr lang="it-IT" sz="24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1705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it-IT" sz="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particolari occasioni solenni, si pratica </a:t>
            </a: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</a:t>
            </a:r>
            <a:r>
              <a:rPr lang="it-IT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Akhand</a:t>
            </a:r>
            <a:r>
              <a:rPr lang="it-IT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Panth</a:t>
            </a:r>
            <a:r>
              <a:rPr lang="it-IT" sz="2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400" b="1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rito della lettura completa </a:t>
            </a:r>
            <a:r>
              <a:rPr lang="it-IT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delle 1430 pagine del </a:t>
            </a:r>
            <a:r>
              <a:rPr lang="it-IT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Libro Sacro </a:t>
            </a: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senza interruzioni </a:t>
            </a:r>
          </a:p>
          <a:p>
            <a:pPr lvl="0" algn="ctr">
              <a:lnSpc>
                <a:spcPct val="15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parte di 5 Lettori, nell'arco di 48 ore. </a:t>
            </a:r>
          </a:p>
        </p:txBody>
      </p:sp>
    </p:spTree>
    <p:extLst>
      <p:ext uri="{BB962C8B-B14F-4D97-AF65-F5344CB8AC3E}">
        <p14:creationId xmlns:p14="http://schemas.microsoft.com/office/powerpoint/2010/main" val="343314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9"/>
          <a:stretch/>
        </p:blipFill>
        <p:spPr>
          <a:xfrm>
            <a:off x="5451907" y="774813"/>
            <a:ext cx="6405251" cy="5364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5" y="774813"/>
            <a:ext cx="10058400" cy="544025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80"/>
          <a:stretch/>
        </p:blipFill>
        <p:spPr>
          <a:xfrm>
            <a:off x="4909158" y="4814103"/>
            <a:ext cx="6948000" cy="1400961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384360" y="236897"/>
            <a:ext cx="5423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Il </a:t>
            </a:r>
            <a:r>
              <a:rPr lang="it-IT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Sacro Libro «Guru </a:t>
            </a:r>
            <a:r>
              <a:rPr lang="it-IT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Granth</a:t>
            </a:r>
            <a:r>
              <a:rPr lang="it-IT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Sahib</a:t>
            </a:r>
            <a:r>
              <a:rPr lang="it-IT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» </a:t>
            </a:r>
            <a:endParaRPr lang="it-IT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0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5D2EC"/>
            </a:gs>
            <a:gs pos="28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707" y="0"/>
            <a:ext cx="468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0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28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4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28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51" y="0"/>
            <a:ext cx="4601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2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B5D2EC"/>
            </a:gs>
            <a:gs pos="5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3"/>
          <a:stretch/>
        </p:blipFill>
        <p:spPr>
          <a:xfrm>
            <a:off x="1258488" y="1251000"/>
            <a:ext cx="9675025" cy="435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610100" y="2324100"/>
            <a:ext cx="2667000" cy="266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956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rgbClr val="B5D2EC"/>
            </a:gs>
            <a:gs pos="5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7" y="151875"/>
            <a:ext cx="4485544" cy="136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36" y="3843300"/>
            <a:ext cx="2441038" cy="2052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09" y="18000"/>
            <a:ext cx="1632671" cy="370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t="15417" r="2006" b="4722"/>
          <a:stretch/>
        </p:blipFill>
        <p:spPr>
          <a:xfrm>
            <a:off x="0" y="18000"/>
            <a:ext cx="982581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8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p-punjab-gro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33012" cy="6876000"/>
          </a:xfrm>
          <a:prstGeom prst="rect">
            <a:avLst/>
          </a:prstGeom>
        </p:spPr>
      </p:pic>
      <p:pic>
        <p:nvPicPr>
          <p:cNvPr id="4" name="Immagine 3" descr="map_showing_india_punjab_pak_afg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755" y="1215000"/>
            <a:ext cx="6196125" cy="4428000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8884920" y="2331720"/>
            <a:ext cx="883920" cy="7924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india-political-ma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54634" cy="685800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90600" y="1173480"/>
            <a:ext cx="899160" cy="701040"/>
          </a:xfrm>
          <a:prstGeom prst="rect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2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30235" r="5388" b="12234"/>
          <a:stretch/>
        </p:blipFill>
        <p:spPr>
          <a:xfrm>
            <a:off x="4687050" y="1951584"/>
            <a:ext cx="7524000" cy="490641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935736" y="223183"/>
            <a:ext cx="323678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Chauri</a:t>
            </a:r>
            <a:r>
              <a:rPr lang="it-IT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 Sacra Piuma)</a:t>
            </a:r>
            <a:endParaRPr lang="it-IT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438057" y="4071283"/>
            <a:ext cx="194014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b="1" dirty="0"/>
              <a:t>Peli di coda di bue tibetano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0" y="102636"/>
            <a:ext cx="6636360" cy="64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8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7" y="151875"/>
            <a:ext cx="4485544" cy="136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40" y="3824250"/>
            <a:ext cx="1841488" cy="154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40" y="151875"/>
            <a:ext cx="1632671" cy="370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t="15417" r="2006" b="4722"/>
          <a:stretch/>
        </p:blipFill>
        <p:spPr>
          <a:xfrm>
            <a:off x="-153328" y="18000"/>
            <a:ext cx="982581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531" y="290512"/>
            <a:ext cx="9502161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912" y="1223962"/>
            <a:ext cx="401002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1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54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0075"/>
            <a:ext cx="10058400" cy="5657850"/>
          </a:xfrm>
          <a:prstGeom prst="rect">
            <a:avLst/>
          </a:prstGeom>
        </p:spPr>
      </p:pic>
      <p:sp>
        <p:nvSpPr>
          <p:cNvPr id="2" name="Pergamena 2 1"/>
          <p:cNvSpPr/>
          <p:nvPr/>
        </p:nvSpPr>
        <p:spPr>
          <a:xfrm>
            <a:off x="8381999" y="5948362"/>
            <a:ext cx="2447925" cy="619125"/>
          </a:xfrm>
          <a:prstGeom prst="horizontalScroll">
            <a:avLst/>
          </a:prstGeom>
          <a:blipFill>
            <a:blip r:embed="rId4"/>
            <a:tile tx="0" ty="0" sx="100000" sy="100000" flip="none" algn="tl"/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Tempio Sikh Mumbai  </a:t>
            </a:r>
            <a:r>
              <a:rPr lang="it-IT" sz="11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2011</a:t>
            </a:r>
          </a:p>
          <a:p>
            <a:pPr algn="ctr"/>
            <a:r>
              <a:rPr lang="it-IT" sz="11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foto </a:t>
            </a:r>
            <a:r>
              <a:rPr lang="it-IT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di C. </a:t>
            </a:r>
            <a:r>
              <a:rPr lang="it-IT" sz="11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Gobbetti</a:t>
            </a:r>
            <a:endParaRPr lang="it-IT" sz="1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4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1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93527"/>
            <a:ext cx="10058400" cy="567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7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1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007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1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1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91006"/>
            <a:ext cx="10058400" cy="5675988"/>
          </a:xfrm>
          <a:prstGeom prst="rect">
            <a:avLst/>
          </a:prstGeom>
        </p:spPr>
      </p:pic>
      <p:sp>
        <p:nvSpPr>
          <p:cNvPr id="3" name="Pergamena 2 2"/>
          <p:cNvSpPr/>
          <p:nvPr/>
        </p:nvSpPr>
        <p:spPr>
          <a:xfrm>
            <a:off x="3048000" y="686685"/>
            <a:ext cx="3411415" cy="1751715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it-IT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Tempio Sikh </a:t>
            </a:r>
            <a:endParaRPr lang="it-IT" sz="16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it-IT" sz="1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Castiglione delle Stiviere </a:t>
            </a:r>
          </a:p>
          <a:p>
            <a:pPr algn="ctr">
              <a:lnSpc>
                <a:spcPct val="150000"/>
              </a:lnSpc>
            </a:pPr>
            <a:r>
              <a:rPr lang="it-IT" sz="1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foto </a:t>
            </a:r>
            <a:r>
              <a:rPr lang="it-IT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di C. </a:t>
            </a:r>
            <a:r>
              <a:rPr lang="it-IT" sz="1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Gobbetti 2016</a:t>
            </a:r>
            <a:endParaRPr lang="it-IT" sz="1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6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1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95710"/>
            <a:ext cx="10058400" cy="5666581"/>
          </a:xfrm>
          <a:prstGeom prst="rect">
            <a:avLst/>
          </a:prstGeom>
        </p:spPr>
      </p:pic>
      <p:sp>
        <p:nvSpPr>
          <p:cNvPr id="3" name="Pergamena 2 2"/>
          <p:cNvSpPr/>
          <p:nvPr/>
        </p:nvSpPr>
        <p:spPr>
          <a:xfrm>
            <a:off x="8944709" y="5739332"/>
            <a:ext cx="2719753" cy="1045918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Tempio Sikh </a:t>
            </a:r>
            <a:endParaRPr lang="it-IT" sz="14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sz="1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Castiglione delle Stiviere </a:t>
            </a:r>
          </a:p>
        </p:txBody>
      </p:sp>
    </p:spTree>
    <p:extLst>
      <p:ext uri="{BB962C8B-B14F-4D97-AF65-F5344CB8AC3E}">
        <p14:creationId xmlns:p14="http://schemas.microsoft.com/office/powerpoint/2010/main" val="220296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1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007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4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76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40825"/>
            <a:ext cx="10058400" cy="566871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591408" y="257127"/>
            <a:ext cx="9009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Stanza dove il testo sacro viene depositato alla sera e ripreso al mattino</a:t>
            </a:r>
          </a:p>
        </p:txBody>
      </p:sp>
    </p:spTree>
    <p:extLst>
      <p:ext uri="{BB962C8B-B14F-4D97-AF65-F5344CB8AC3E}">
        <p14:creationId xmlns:p14="http://schemas.microsoft.com/office/powerpoint/2010/main" val="16575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unja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383" y="405000"/>
            <a:ext cx="10197234" cy="604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139440" y="3429000"/>
            <a:ext cx="1203960" cy="472440"/>
          </a:xfrm>
          <a:prstGeom prst="rect">
            <a:avLst/>
          </a:prstGeom>
          <a:solidFill>
            <a:srgbClr val="FFDDAB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5547360" y="2743200"/>
            <a:ext cx="1066800" cy="42672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360" y="106440"/>
            <a:ext cx="3360000" cy="2520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cxnSp>
        <p:nvCxnSpPr>
          <p:cNvPr id="7" name="Connettore 1 6"/>
          <p:cNvCxnSpPr/>
          <p:nvPr/>
        </p:nvCxnSpPr>
        <p:spPr>
          <a:xfrm>
            <a:off x="5730240" y="3931920"/>
            <a:ext cx="1173480" cy="152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5669280" y="1981200"/>
            <a:ext cx="990600" cy="899160"/>
          </a:xfrm>
          <a:prstGeom prst="straightConnector1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6628089" y="2253734"/>
            <a:ext cx="2269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Tempio d’Oro dei Sikh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462419" y="3987606"/>
            <a:ext cx="170912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(Capitale del Punjab)</a:t>
            </a:r>
          </a:p>
        </p:txBody>
      </p:sp>
    </p:spTree>
    <p:extLst>
      <p:ext uri="{BB962C8B-B14F-4D97-AF65-F5344CB8AC3E}">
        <p14:creationId xmlns:p14="http://schemas.microsoft.com/office/powerpoint/2010/main" val="352002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23" y="423000"/>
            <a:ext cx="7981954" cy="6012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169877" y="4759569"/>
            <a:ext cx="4618892" cy="3751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052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91" y="104775"/>
            <a:ext cx="5216317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685800"/>
            <a:ext cx="527685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4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9" b="21433"/>
          <a:stretch/>
        </p:blipFill>
        <p:spPr>
          <a:xfrm>
            <a:off x="23446" y="1990725"/>
            <a:ext cx="6831772" cy="285750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4" r="1286" b="24717"/>
          <a:stretch/>
        </p:blipFill>
        <p:spPr>
          <a:xfrm>
            <a:off x="5101899" y="2000250"/>
            <a:ext cx="7031486" cy="2828925"/>
          </a:xfrm>
          <a:prstGeom prst="rect">
            <a:avLst/>
          </a:prstGeom>
          <a:ln w="57150">
            <a:noFill/>
          </a:ln>
        </p:spPr>
      </p:pic>
      <p:sp>
        <p:nvSpPr>
          <p:cNvPr id="7" name="Rettangolo 6"/>
          <p:cNvSpPr/>
          <p:nvPr/>
        </p:nvSpPr>
        <p:spPr>
          <a:xfrm>
            <a:off x="0" y="1990725"/>
            <a:ext cx="12115800" cy="28384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0" y="1371600"/>
            <a:ext cx="45719" cy="42085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270588" y="97179"/>
            <a:ext cx="7788589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Tempio d’Oro</a:t>
            </a:r>
          </a:p>
          <a:p>
            <a:pPr algn="just">
              <a:lnSpc>
                <a:spcPct val="150000"/>
              </a:lnSpc>
            </a:pP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Detto anche </a:t>
            </a:r>
            <a:r>
              <a:rPr lang="it-IT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Harmandir</a:t>
            </a: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concluso nel 1601, custodisce il libro sacro dei sikh (il </a:t>
            </a:r>
            <a:r>
              <a:rPr lang="it-IT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Granth</a:t>
            </a: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che viene insediato qui, ogni giorno, alle 5 del mattino. Vi sono quattro entrate, a significare l’apertura della gente di ogni classe sociale dai quattro punti cardinali nel mondo. Si dice che sia stato costruito sul luogo dove il Guru </a:t>
            </a:r>
            <a:r>
              <a:rPr lang="it-IT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Nanak</a:t>
            </a: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usava meditare.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279392" y="2212848"/>
            <a:ext cx="2496312" cy="16459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2 18"/>
          <p:cNvCxnSpPr/>
          <p:nvPr/>
        </p:nvCxnSpPr>
        <p:spPr>
          <a:xfrm flipH="1" flipV="1">
            <a:off x="3337560" y="3246121"/>
            <a:ext cx="25724" cy="1641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V="1">
            <a:off x="10469880" y="3328079"/>
            <a:ext cx="674309" cy="16973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H="1">
            <a:off x="10142229" y="1844632"/>
            <a:ext cx="42629" cy="20880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flipH="1" flipV="1">
            <a:off x="644652" y="3044952"/>
            <a:ext cx="1088843" cy="18522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7007291" y="4907746"/>
            <a:ext cx="5108510" cy="18004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L’entrata del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Tempio</a:t>
            </a:r>
          </a:p>
          <a:p>
            <a:pPr>
              <a:lnSpc>
                <a:spcPct val="150000"/>
              </a:lnSpc>
            </a:pP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Nella parte superiore c’è un tesoro composto da 4 serie di porte d’oro, baldacchini tempestati di gioielli e dalle spade d’oro che furono usate per scavare il lago. Dietro le due torri c’è il </a:t>
            </a:r>
            <a:r>
              <a:rPr lang="it-IT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langar</a:t>
            </a: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dove viene distribuito il cibo a tutti.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3337560" y="4888013"/>
            <a:ext cx="3450929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corridoio di marmo</a:t>
            </a:r>
          </a:p>
          <a:p>
            <a:pPr>
              <a:lnSpc>
                <a:spcPct val="150000"/>
              </a:lnSpc>
            </a:pP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Unisce il marciapiede che circonda il lago con il tempio. Da qui si può udire il suono del </a:t>
            </a:r>
            <a:r>
              <a:rPr lang="it-IT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kirtan</a:t>
            </a: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il canto degli inni.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8266195" y="202280"/>
            <a:ext cx="3798847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Il lago della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immortalità</a:t>
            </a:r>
          </a:p>
          <a:p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Un racconto popolare narra che uno storpio lebbroso arrivò al lago di Amritsar. Notò che le vacche nere che si immergevano uscivano bianche. Si gettò dentro e ne uscì guarito.</a:t>
            </a:r>
          </a:p>
          <a:p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Accanto al lago vi sono ancora le assi servite al malato per strisciare nell’acqua.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277026" y="4682743"/>
            <a:ext cx="2690109" cy="19851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La dimora del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Libro</a:t>
            </a:r>
          </a:p>
          <a:p>
            <a:pPr>
              <a:lnSpc>
                <a:spcPct val="150000"/>
              </a:lnSpc>
            </a:pP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Custodisce durante la notte il Sacro Libro che può essere consultato solo di giorno nel tempio d’Oro. E’ anche usato come centro di conferenze. 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12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2" grpId="0" animBg="1"/>
      <p:bldP spid="20" grpId="0" animBg="1"/>
      <p:bldP spid="25" grpId="0" animBg="1"/>
      <p:bldP spid="2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2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B5D2EC"/>
            </a:gs>
            <a:gs pos="52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0"/>
            <a:ext cx="6858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5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97" y="1665000"/>
            <a:ext cx="7258234" cy="352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t="53162" r="73111" b="1709"/>
          <a:stretch/>
        </p:blipFill>
        <p:spPr>
          <a:xfrm>
            <a:off x="715107" y="963000"/>
            <a:ext cx="3446607" cy="4932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 flipV="1">
            <a:off x="4690872" y="3282696"/>
            <a:ext cx="5669280" cy="237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508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8" y="1539000"/>
            <a:ext cx="10659785" cy="378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998677" y="1539000"/>
            <a:ext cx="4595446" cy="14152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6998677" y="4970585"/>
            <a:ext cx="4427216" cy="6564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6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0" y="1365375"/>
            <a:ext cx="5219386" cy="4032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314" y="292725"/>
            <a:ext cx="6199786" cy="64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9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14" y="-45000"/>
            <a:ext cx="12328228" cy="6948000"/>
          </a:xfrm>
          <a:prstGeom prst="rect">
            <a:avLst/>
          </a:prstGeom>
        </p:spPr>
      </p:pic>
      <p:sp>
        <p:nvSpPr>
          <p:cNvPr id="4" name="Pergamena 2 3"/>
          <p:cNvSpPr/>
          <p:nvPr/>
        </p:nvSpPr>
        <p:spPr>
          <a:xfrm>
            <a:off x="8534399" y="6100762"/>
            <a:ext cx="2447925" cy="619125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Tempio </a:t>
            </a:r>
            <a:r>
              <a:rPr lang="it-IT" sz="11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d’Oro Amritsar 2015</a:t>
            </a:r>
          </a:p>
          <a:p>
            <a:pPr algn="ctr"/>
            <a:r>
              <a:rPr lang="it-IT" sz="11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foto </a:t>
            </a:r>
            <a:r>
              <a:rPr lang="it-IT" sz="1100" b="1" dirty="0">
                <a:solidFill>
                  <a:schemeClr val="tx1"/>
                </a:solidFill>
                <a:latin typeface="Comic Sans MS" panose="030F0702030302020204" pitchFamily="66" charset="0"/>
              </a:rPr>
              <a:t>di C. </a:t>
            </a:r>
            <a:r>
              <a:rPr lang="it-IT" sz="11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Gobbetti</a:t>
            </a:r>
            <a:endParaRPr lang="it-IT" sz="1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" y="0"/>
            <a:ext cx="12327029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5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6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41585" y="1289953"/>
            <a:ext cx="9108830" cy="4278094"/>
          </a:xfrm>
          <a:prstGeom prst="rect">
            <a:avLst/>
          </a:prstGeom>
          <a:solidFill>
            <a:srgbClr val="FCFCC4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3200" dirty="0" smtClean="0">
                <a:latin typeface="Comic Sans MS" panose="030F0702030302020204" pitchFamily="66" charset="0"/>
              </a:rPr>
              <a:t>Ogni tempio Sikh </a:t>
            </a:r>
          </a:p>
          <a:p>
            <a:pPr algn="ctr">
              <a:lnSpc>
                <a:spcPct val="200000"/>
              </a:lnSpc>
            </a:pPr>
            <a:r>
              <a:rPr lang="it-IT" sz="3200" dirty="0" smtClean="0">
                <a:latin typeface="Comic Sans MS" panose="030F0702030302020204" pitchFamily="66" charset="0"/>
              </a:rPr>
              <a:t>si chiama </a:t>
            </a:r>
            <a:r>
              <a:rPr lang="it-IT" sz="3200" b="1" dirty="0" err="1" smtClean="0">
                <a:latin typeface="Comic Sans MS" panose="030F0702030302020204" pitchFamily="66" charset="0"/>
              </a:rPr>
              <a:t>Gurdwara</a:t>
            </a:r>
            <a:r>
              <a:rPr lang="it-IT" sz="3200" dirty="0" smtClean="0">
                <a:latin typeface="Comic Sans MS" panose="030F0702030302020204" pitchFamily="66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it-IT" sz="3200" dirty="0" smtClean="0">
                <a:latin typeface="Comic Sans MS" panose="030F0702030302020204" pitchFamily="66" charset="0"/>
              </a:rPr>
              <a:t>ed è il luogo di </a:t>
            </a:r>
            <a:r>
              <a:rPr lang="it-IT" sz="3200" dirty="0">
                <a:latin typeface="Comic Sans MS" panose="030F0702030302020204" pitchFamily="66" charset="0"/>
              </a:rPr>
              <a:t>riunione e di preghiera</a:t>
            </a:r>
          </a:p>
          <a:p>
            <a:pPr algn="ctr">
              <a:lnSpc>
                <a:spcPct val="200000"/>
              </a:lnSpc>
            </a:pPr>
            <a:r>
              <a:rPr lang="it-IT" sz="3200" dirty="0" smtClean="0">
                <a:latin typeface="Comic Sans MS" panose="030F0702030302020204" pitchFamily="66" charset="0"/>
              </a:rPr>
              <a:t>dove viene rispettato il libro sacro.</a:t>
            </a:r>
          </a:p>
          <a:p>
            <a:pPr algn="ctr">
              <a:lnSpc>
                <a:spcPct val="200000"/>
              </a:lnSpc>
            </a:pPr>
            <a:endParaRPr lang="it-IT" sz="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0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7" y="-9000"/>
            <a:ext cx="12200474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1" y="-9000"/>
            <a:ext cx="12107238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" y="-9000"/>
            <a:ext cx="12176636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0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6" y="-9000"/>
            <a:ext cx="12205153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6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B5D2EC"/>
            </a:gs>
            <a:gs pos="71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22" y="639000"/>
            <a:ext cx="8401356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7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7" y="-9000"/>
            <a:ext cx="12200474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2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5" y="-9000"/>
            <a:ext cx="12223691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4" y="-9000"/>
            <a:ext cx="12209869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5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" y="0"/>
            <a:ext cx="12181341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0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" y="0"/>
            <a:ext cx="12223691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1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69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14147" y="751344"/>
            <a:ext cx="8563707" cy="5355312"/>
          </a:xfrm>
          <a:prstGeom prst="rect">
            <a:avLst/>
          </a:prstGeom>
          <a:solidFill>
            <a:srgbClr val="FEEEC2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it-IT" altLang="it-IT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Pessina Cremonese</a:t>
            </a:r>
            <a:r>
              <a:rPr lang="it-IT" altLang="it-IT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sorge il secondo tempio sikh </a:t>
            </a:r>
            <a:endParaRPr lang="it-IT" altLang="it-IT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it-IT" altLang="it-IT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più </a:t>
            </a:r>
            <a:r>
              <a:rPr lang="it-IT" altLang="it-IT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grande d’Europa dal 2011.</a:t>
            </a:r>
          </a:p>
          <a:p>
            <a:pPr algn="ctr" eaLnBrk="1" hangingPunct="1">
              <a:lnSpc>
                <a:spcPct val="150000"/>
              </a:lnSpc>
            </a:pPr>
            <a:endParaRPr lang="it-IT" altLang="it-IT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it-IT" altLang="it-IT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it-IT" altLang="it-IT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Novellara</a:t>
            </a:r>
            <a:r>
              <a:rPr lang="it-IT" altLang="it-IT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Emilia, 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altLang="it-IT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trova uno dei templi più antichi </a:t>
            </a:r>
            <a:endParaRPr lang="it-IT" altLang="it-IT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it-IT" altLang="it-IT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costruiti </a:t>
            </a:r>
            <a:r>
              <a:rPr lang="it-IT" altLang="it-IT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Italia dal 2000.</a:t>
            </a:r>
            <a:r>
              <a:rPr lang="it-IT" alt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it-IT" alt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756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701" y="0"/>
            <a:ext cx="5124136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86" y="0"/>
            <a:ext cx="5141422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460663" y="151621"/>
            <a:ext cx="5351584" cy="1661993"/>
          </a:xfrm>
          <a:prstGeom prst="rect">
            <a:avLst/>
          </a:prstGeom>
          <a:solidFill>
            <a:srgbClr val="FCFCC4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dirty="0">
                <a:latin typeface="Comic Sans MS" panose="030F0702030302020204" pitchFamily="66" charset="0"/>
              </a:rPr>
              <a:t>Estate 2015</a:t>
            </a:r>
          </a:p>
          <a:p>
            <a:pPr algn="ctr">
              <a:lnSpc>
                <a:spcPct val="150000"/>
              </a:lnSpc>
            </a:pPr>
            <a:r>
              <a:rPr lang="it-IT" sz="2000" b="1" dirty="0">
                <a:latin typeface="Comic Sans MS" panose="030F0702030302020204" pitchFamily="66" charset="0"/>
              </a:rPr>
              <a:t>Stefano </a:t>
            </a:r>
            <a:r>
              <a:rPr lang="it-IT" sz="2000" b="1" dirty="0" err="1">
                <a:latin typeface="Comic Sans MS" panose="030F0702030302020204" pitchFamily="66" charset="0"/>
              </a:rPr>
              <a:t>Lusuardi</a:t>
            </a:r>
            <a:r>
              <a:rPr lang="it-IT" sz="2000" b="1" dirty="0">
                <a:latin typeface="Comic Sans MS" panose="030F0702030302020204" pitchFamily="66" charset="0"/>
              </a:rPr>
              <a:t> e Claudio </a:t>
            </a:r>
            <a:r>
              <a:rPr lang="it-IT" sz="2000" b="1" dirty="0" smtClean="0">
                <a:latin typeface="Comic Sans MS" panose="030F0702030302020204" pitchFamily="66" charset="0"/>
              </a:rPr>
              <a:t>Gobbetti</a:t>
            </a:r>
          </a:p>
          <a:p>
            <a:pPr algn="ctr">
              <a:lnSpc>
                <a:spcPct val="150000"/>
              </a:lnSpc>
            </a:pPr>
            <a:r>
              <a:rPr lang="it-IT" sz="2000" b="1" dirty="0" smtClean="0">
                <a:latin typeface="Comic Sans MS" panose="030F0702030302020204" pitchFamily="66" charset="0"/>
              </a:rPr>
              <a:t>(Amritsar)</a:t>
            </a:r>
          </a:p>
          <a:p>
            <a:pPr algn="ctr">
              <a:lnSpc>
                <a:spcPct val="150000"/>
              </a:lnSpc>
            </a:pPr>
            <a:endParaRPr lang="it-IT" sz="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00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9" y="189000"/>
            <a:ext cx="11045103" cy="648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73449" y="3596068"/>
            <a:ext cx="2560276" cy="30729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495300" y="189000"/>
            <a:ext cx="2562225" cy="42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53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B5D2EC"/>
            </a:gs>
            <a:gs pos="8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2413"/>
            <a:ext cx="100584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B5D2EC"/>
            </a:gs>
            <a:gs pos="7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ttangolo 1"/>
          <p:cNvSpPr>
            <a:spLocks noChangeArrowheads="1"/>
          </p:cNvSpPr>
          <p:nvPr/>
        </p:nvSpPr>
        <p:spPr bwMode="auto">
          <a:xfrm>
            <a:off x="989013" y="796925"/>
            <a:ext cx="10213975" cy="5264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Arial" panose="020B0604020202020204" pitchFamily="34" charset="0"/>
                <a:cs typeface="Times New Roman" panose="02020603050405020304" pitchFamily="18" charset="0"/>
              </a:rPr>
              <a:t>Il sikhismo nasce come tentativo per superare la contrapposizione religiosa fra islamismo e induismo e porre un freno alle guerre di religione che insanguinarono l’India per secoli.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8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Arial" panose="020B0604020202020204" pitchFamily="34" charset="0"/>
                <a:cs typeface="Times New Roman" panose="02020603050405020304" pitchFamily="18" charset="0"/>
              </a:rPr>
              <a:t>Dopo il mille infatti in India si riversarono ondate di invasioni di mussulmani di varie etnie scatenando una serie di conflitti e guerre sanguinose.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8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Arial" panose="020B0604020202020204" pitchFamily="34" charset="0"/>
                <a:cs typeface="Times New Roman" panose="02020603050405020304" pitchFamily="18" charset="0"/>
              </a:rPr>
              <a:t>Alla fine del 1400 nel Punjab, il guru </a:t>
            </a:r>
            <a:r>
              <a:rPr lang="it-IT" altLang="it-IT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Nanak</a:t>
            </a:r>
            <a:r>
              <a:rPr lang="it-IT" altLang="it-IT" sz="2000" dirty="0">
                <a:latin typeface="Arial" panose="020B0604020202020204" pitchFamily="34" charset="0"/>
                <a:cs typeface="Times New Roman" panose="02020603050405020304" pitchFamily="18" charset="0"/>
              </a:rPr>
              <a:t> fondò un nuovo culto che intendeva sintetizzare l’islamismo e induismo cogliendo l’essenziale delle due religioni che, secondo la sua dottrina, si potevano quindi conciliarsi mettendo fine a secoli di guerre.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8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Arial" panose="020B0604020202020204" pitchFamily="34" charset="0"/>
                <a:cs typeface="Times New Roman" panose="02020603050405020304" pitchFamily="18" charset="0"/>
              </a:rPr>
              <a:t>Ma il tentativo non ebbe esito pratico: la stragrande maggioranza dei seguaci delle due religioni rimasero fermi sulle loro posizioni e in pratica il sikhismo si pose come una terza religione in conflitto più o meno aperto con le altre due fedi.</a:t>
            </a:r>
            <a:endParaRPr lang="it-IT" altLang="it-IT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66" y="0"/>
            <a:ext cx="846126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5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74"/>
          <a:stretch/>
        </p:blipFill>
        <p:spPr>
          <a:xfrm>
            <a:off x="2473570" y="1104582"/>
            <a:ext cx="7455877" cy="422210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31" y="3965332"/>
            <a:ext cx="3787933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75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49216" y="905232"/>
            <a:ext cx="10093569" cy="50475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333333"/>
                </a:solidFill>
                <a:latin typeface="Arial" panose="020B0604020202020204" pitchFamily="34" charset="0"/>
              </a:rPr>
              <a:t>Le cerimonie dei Sikh </a:t>
            </a:r>
            <a:endParaRPr lang="it-IT" sz="2800" b="1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 smtClean="0">
                <a:solidFill>
                  <a:srgbClr val="333333"/>
                </a:solidFill>
                <a:latin typeface="Arial" panose="020B0604020202020204" pitchFamily="34" charset="0"/>
              </a:rPr>
              <a:t>sono </a:t>
            </a:r>
            <a:r>
              <a:rPr lang="it-IT" sz="2800" dirty="0">
                <a:solidFill>
                  <a:srgbClr val="333333"/>
                </a:solidFill>
                <a:latin typeface="Arial" panose="020B0604020202020204" pitchFamily="34" charset="0"/>
              </a:rPr>
              <a:t>quelle associate con la nascita, il dare il nome al bambino, </a:t>
            </a:r>
            <a:r>
              <a:rPr lang="it-IT" sz="2800" b="1" dirty="0">
                <a:solidFill>
                  <a:srgbClr val="333333"/>
                </a:solidFill>
                <a:latin typeface="Arial" panose="020B0604020202020204" pitchFamily="34" charset="0"/>
              </a:rPr>
              <a:t>l’</a:t>
            </a:r>
            <a:r>
              <a:rPr lang="it-IT" sz="2800" b="1" i="1" dirty="0" err="1">
                <a:solidFill>
                  <a:srgbClr val="333333"/>
                </a:solidFill>
                <a:latin typeface="Arial" panose="020B0604020202020204" pitchFamily="34" charset="0"/>
              </a:rPr>
              <a:t>Amrit</a:t>
            </a:r>
            <a:r>
              <a:rPr lang="it-IT" sz="2800" b="1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it-IT" sz="2800" b="1" dirty="0">
                <a:solidFill>
                  <a:srgbClr val="333333"/>
                </a:solidFill>
                <a:latin typeface="Arial" panose="020B0604020202020204" pitchFamily="34" charset="0"/>
              </a:rPr>
              <a:t>(battesimo), </a:t>
            </a:r>
            <a:endParaRPr lang="it-IT" sz="2800" b="1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 smtClean="0">
                <a:solidFill>
                  <a:srgbClr val="333333"/>
                </a:solidFill>
                <a:latin typeface="Arial" panose="020B0604020202020204" pitchFamily="34" charset="0"/>
              </a:rPr>
              <a:t>‘ </a:t>
            </a:r>
            <a:r>
              <a:rPr lang="it-IT" sz="2800" b="1" dirty="0">
                <a:solidFill>
                  <a:srgbClr val="333333"/>
                </a:solidFill>
                <a:latin typeface="Arial" panose="020B0604020202020204" pitchFamily="34" charset="0"/>
              </a:rPr>
              <a:t>l’Anand Karaj’ (matrimonio) </a:t>
            </a:r>
            <a:r>
              <a:rPr lang="it-IT" sz="2800" dirty="0">
                <a:solidFill>
                  <a:srgbClr val="333333"/>
                </a:solidFill>
                <a:latin typeface="Arial" panose="020B0604020202020204" pitchFamily="34" charset="0"/>
              </a:rPr>
              <a:t>e la cerimonia funebre. </a:t>
            </a:r>
            <a:endParaRPr lang="it-IT" sz="2800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 smtClean="0">
                <a:solidFill>
                  <a:srgbClr val="333333"/>
                </a:solidFill>
                <a:latin typeface="Arial" panose="020B0604020202020204" pitchFamily="34" charset="0"/>
              </a:rPr>
              <a:t>La </a:t>
            </a:r>
            <a:r>
              <a:rPr lang="it-IT" sz="2800" dirty="0">
                <a:solidFill>
                  <a:srgbClr val="333333"/>
                </a:solidFill>
                <a:latin typeface="Arial" panose="020B0604020202020204" pitchFamily="34" charset="0"/>
              </a:rPr>
              <a:t>più importante di tutte è l’</a:t>
            </a:r>
            <a:r>
              <a:rPr lang="it-IT" sz="2800" i="1" dirty="0" err="1">
                <a:solidFill>
                  <a:srgbClr val="333333"/>
                </a:solidFill>
                <a:latin typeface="Arial" panose="020B0604020202020204" pitchFamily="34" charset="0"/>
              </a:rPr>
              <a:t>Amrit</a:t>
            </a:r>
            <a:r>
              <a:rPr lang="it-IT" sz="28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it-IT" sz="2800" dirty="0">
                <a:solidFill>
                  <a:srgbClr val="333333"/>
                </a:solidFill>
                <a:latin typeface="Arial" panose="020B0604020202020204" pitchFamily="34" charset="0"/>
              </a:rPr>
              <a:t>(battesimo Sikh). </a:t>
            </a:r>
            <a:endParaRPr lang="it-IT" sz="2800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 smtClean="0">
                <a:solidFill>
                  <a:srgbClr val="333333"/>
                </a:solidFill>
                <a:latin typeface="Arial" panose="020B0604020202020204" pitchFamily="34" charset="0"/>
              </a:rPr>
              <a:t>Non </a:t>
            </a:r>
            <a:r>
              <a:rPr lang="it-IT" sz="2800" dirty="0">
                <a:solidFill>
                  <a:srgbClr val="333333"/>
                </a:solidFill>
                <a:latin typeface="Arial" panose="020B0604020202020204" pitchFamily="34" charset="0"/>
              </a:rPr>
              <a:t>ci sono rituali speciali per queste cerimonie. </a:t>
            </a:r>
            <a:endParaRPr lang="it-IT" sz="2800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 smtClean="0">
                <a:solidFill>
                  <a:srgbClr val="333333"/>
                </a:solidFill>
                <a:latin typeface="Arial" panose="020B0604020202020204" pitchFamily="34" charset="0"/>
              </a:rPr>
              <a:t>L’unico </a:t>
            </a:r>
            <a:r>
              <a:rPr lang="it-IT" sz="2800" dirty="0">
                <a:solidFill>
                  <a:srgbClr val="333333"/>
                </a:solidFill>
                <a:latin typeface="Arial" panose="020B0604020202020204" pitchFamily="34" charset="0"/>
              </a:rPr>
              <a:t>aspetto importante è la recitazione di ‘</a:t>
            </a:r>
            <a:r>
              <a:rPr lang="it-IT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Shabad</a:t>
            </a:r>
            <a:r>
              <a:rPr lang="it-IT" sz="2800" dirty="0">
                <a:solidFill>
                  <a:srgbClr val="333333"/>
                </a:solidFill>
                <a:latin typeface="Arial" panose="020B0604020202020204" pitchFamily="34" charset="0"/>
              </a:rPr>
              <a:t>’ (</a:t>
            </a:r>
            <a:r>
              <a:rPr lang="it-IT" sz="2800" dirty="0" smtClean="0">
                <a:solidFill>
                  <a:srgbClr val="333333"/>
                </a:solidFill>
                <a:latin typeface="Arial" panose="020B0604020202020204" pitchFamily="34" charset="0"/>
              </a:rPr>
              <a:t>inno) del Sacro Libro</a:t>
            </a:r>
            <a:r>
              <a:rPr lang="it-IT" sz="2800" i="1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it-IT" sz="2800" i="1" dirty="0">
                <a:solidFill>
                  <a:srgbClr val="333333"/>
                </a:solidFill>
                <a:latin typeface="Arial" panose="020B0604020202020204" pitchFamily="34" charset="0"/>
              </a:rPr>
              <a:t>SHIRI GURU </a:t>
            </a:r>
            <a:r>
              <a:rPr lang="it-IT" sz="2800" b="1" i="1" dirty="0">
                <a:solidFill>
                  <a:srgbClr val="333333"/>
                </a:solidFill>
                <a:latin typeface="Arial" panose="020B0604020202020204" pitchFamily="34" charset="0"/>
              </a:rPr>
              <a:t>GRANTH</a:t>
            </a:r>
            <a:r>
              <a:rPr lang="it-IT" sz="2800" i="1" dirty="0">
                <a:solidFill>
                  <a:srgbClr val="333333"/>
                </a:solidFill>
                <a:latin typeface="Arial" panose="020B0604020202020204" pitchFamily="34" charset="0"/>
              </a:rPr>
              <a:t> SAHIB JI</a:t>
            </a:r>
            <a:r>
              <a:rPr lang="it-IT" sz="2800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  <a:endParaRPr lang="it-IT" sz="280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27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rgbClr val="B5D2EC"/>
            </a:gs>
            <a:gs pos="74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55431" y="920621"/>
            <a:ext cx="10281138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3200" dirty="0"/>
              <a:t>L’unione matrimoniale nella religione Sikh è un unione sacra e non un contratto sociale. </a:t>
            </a:r>
            <a:endParaRPr lang="it-IT" sz="3200" dirty="0" smtClean="0"/>
          </a:p>
          <a:p>
            <a:r>
              <a:rPr lang="it-IT" sz="3200" dirty="0" smtClean="0"/>
              <a:t>Il </a:t>
            </a:r>
            <a:r>
              <a:rPr lang="it-IT" sz="3200" dirty="0"/>
              <a:t>matrimonio di una coppia Sikh viene festeggiato facendo quattro giri intorno </a:t>
            </a:r>
            <a:r>
              <a:rPr lang="it-IT" sz="3200" dirty="0" smtClean="0"/>
              <a:t>al Sacro Libro  </a:t>
            </a:r>
            <a:r>
              <a:rPr lang="it-IT" sz="3200" i="1" dirty="0" err="1"/>
              <a:t>Shri</a:t>
            </a:r>
            <a:r>
              <a:rPr lang="it-IT" sz="3200" i="1" dirty="0"/>
              <a:t> </a:t>
            </a:r>
            <a:r>
              <a:rPr lang="it-IT" sz="3200" b="1" i="1" dirty="0"/>
              <a:t>Guru </a:t>
            </a:r>
            <a:r>
              <a:rPr lang="it-IT" sz="3200" b="1" i="1" dirty="0" err="1"/>
              <a:t>Granth</a:t>
            </a:r>
            <a:r>
              <a:rPr lang="it-IT" sz="3200" b="1" i="1" dirty="0"/>
              <a:t> </a:t>
            </a:r>
            <a:r>
              <a:rPr lang="it-IT" sz="3200" b="1" i="1" dirty="0" err="1"/>
              <a:t>Sahib</a:t>
            </a:r>
            <a:r>
              <a:rPr lang="it-IT" sz="3200" i="1" dirty="0"/>
              <a:t>. </a:t>
            </a:r>
            <a:endParaRPr lang="it-IT" sz="3200" i="1" dirty="0" smtClean="0"/>
          </a:p>
          <a:p>
            <a:r>
              <a:rPr lang="it-IT" sz="3200" dirty="0" smtClean="0"/>
              <a:t>Ogni volta viene </a:t>
            </a:r>
            <a:r>
              <a:rPr lang="it-IT" sz="3200" dirty="0"/>
              <a:t>recitato da un </a:t>
            </a:r>
            <a:r>
              <a:rPr lang="it-IT" sz="3200" dirty="0" smtClean="0"/>
              <a:t>«sacerdote sikh», </a:t>
            </a:r>
            <a:r>
              <a:rPr lang="it-IT" sz="3200" dirty="0"/>
              <a:t>un ‘</a:t>
            </a:r>
            <a:r>
              <a:rPr lang="it-IT" sz="3200" dirty="0" err="1"/>
              <a:t>Shabad</a:t>
            </a:r>
            <a:r>
              <a:rPr lang="it-IT" sz="3200" dirty="0"/>
              <a:t>’ – ‘</a:t>
            </a:r>
            <a:r>
              <a:rPr lang="it-IT" sz="3200" dirty="0" err="1"/>
              <a:t>Epithalamium</a:t>
            </a:r>
            <a:r>
              <a:rPr lang="it-IT" sz="3200" dirty="0"/>
              <a:t>’ </a:t>
            </a:r>
            <a:r>
              <a:rPr lang="it-IT" sz="3200" dirty="0" smtClean="0"/>
              <a:t>(inno) che </a:t>
            </a:r>
            <a:r>
              <a:rPr lang="it-IT" sz="3200" dirty="0"/>
              <a:t>è una parte del rito matrimoniale, </a:t>
            </a:r>
            <a:r>
              <a:rPr lang="it-IT" sz="3200" dirty="0" smtClean="0"/>
              <a:t>e che rende ufficia </a:t>
            </a:r>
            <a:r>
              <a:rPr lang="it-IT" sz="3200" dirty="0"/>
              <a:t>la cerimonia matrimoniale. </a:t>
            </a:r>
            <a:endParaRPr lang="it-IT" sz="3200" dirty="0" smtClean="0"/>
          </a:p>
          <a:p>
            <a:r>
              <a:rPr lang="it-IT" sz="3200" dirty="0" smtClean="0"/>
              <a:t>Il </a:t>
            </a:r>
            <a:r>
              <a:rPr lang="it-IT" sz="3200" dirty="0"/>
              <a:t>sacerdote dice alla coppia di costruire i loro rapporti coniugali seguendo il modello descritto in questi quattro ‘</a:t>
            </a:r>
            <a:r>
              <a:rPr lang="it-IT" sz="3200" dirty="0" err="1"/>
              <a:t>Shabads</a:t>
            </a:r>
            <a:r>
              <a:rPr lang="it-IT" sz="3200" dirty="0"/>
              <a:t>’ (inni</a:t>
            </a:r>
            <a:r>
              <a:rPr lang="it-IT" sz="3200" dirty="0" smtClean="0"/>
              <a:t>).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9228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5D2EC"/>
            </a:gs>
            <a:gs pos="41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42" y="387000"/>
            <a:ext cx="7810117" cy="608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60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776" y="855000"/>
            <a:ext cx="8308449" cy="55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884363"/>
            <a:ext cx="6113462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733425"/>
            <a:ext cx="486727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ttangolo 4"/>
          <p:cNvSpPr>
            <a:spLocks noChangeArrowheads="1"/>
          </p:cNvSpPr>
          <p:nvPr/>
        </p:nvSpPr>
        <p:spPr bwMode="auto">
          <a:xfrm>
            <a:off x="500063" y="495300"/>
            <a:ext cx="6074099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Italia: Tempio </a:t>
            </a:r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Sikh a </a:t>
            </a:r>
            <a:r>
              <a:rPr lang="it-IT" altLang="it-IT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Novellara</a:t>
            </a:r>
            <a:endParaRPr lang="it-IT" altLang="it-IT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953250" y="6090950"/>
            <a:ext cx="4088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Il </a:t>
            </a:r>
            <a:r>
              <a:rPr lang="it-IT" sz="3200" dirty="0" err="1" smtClean="0">
                <a:solidFill>
                  <a:schemeClr val="bg1"/>
                </a:solidFill>
              </a:rPr>
              <a:t>Gurdwara</a:t>
            </a:r>
            <a:r>
              <a:rPr lang="it-IT" sz="3200" dirty="0" smtClean="0">
                <a:solidFill>
                  <a:schemeClr val="bg1"/>
                </a:solidFill>
              </a:rPr>
              <a:t> a Novellara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4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60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00" y="621000"/>
            <a:ext cx="7488000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5D2EC"/>
            </a:gs>
            <a:gs pos="70000">
              <a:srgbClr val="000000"/>
            </a:gs>
            <a:gs pos="100000">
              <a:srgbClr val="E7E6E6"/>
            </a:gs>
            <a:gs pos="100000">
              <a:srgbClr val="FF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28" y="549000"/>
            <a:ext cx="8652345" cy="57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1623</Words>
  <Application>Microsoft Office PowerPoint</Application>
  <PresentationFormat>Widescreen</PresentationFormat>
  <Paragraphs>281</Paragraphs>
  <Slides>91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91</vt:i4>
      </vt:variant>
    </vt:vector>
  </HeadingPairs>
  <TitlesOfParts>
    <vt:vector size="98" baseType="lpstr">
      <vt:lpstr>Arial</vt:lpstr>
      <vt:lpstr>Arial Rounded MT Bold</vt:lpstr>
      <vt:lpstr>Calibri</vt:lpstr>
      <vt:lpstr>Calibri Light</vt:lpstr>
      <vt:lpstr>Comic Sans MS</vt:lpstr>
      <vt:lpstr>Times New Roman</vt:lpstr>
      <vt:lpstr>Tema di Office</vt:lpstr>
      <vt:lpstr>Il Sikhismo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Sikhismo</dc:title>
  <dc:creator>pc</dc:creator>
  <cp:lastModifiedBy>PC Claudio</cp:lastModifiedBy>
  <cp:revision>139</cp:revision>
  <dcterms:created xsi:type="dcterms:W3CDTF">2016-02-24T23:29:35Z</dcterms:created>
  <dcterms:modified xsi:type="dcterms:W3CDTF">2021-03-10T00:39:05Z</dcterms:modified>
</cp:coreProperties>
</file>